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46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>
      <p:cViewPr varScale="1">
        <p:scale>
          <a:sx n="36" d="100"/>
          <a:sy n="36" d="100"/>
        </p:scale>
        <p:origin x="90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ccess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4F9B-9872-4570-A8B5-D2A8ADFE4E67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09682" y="320735"/>
            <a:ext cx="11474243" cy="863656"/>
          </a:xfrm>
        </p:spPr>
        <p:txBody>
          <a:bodyPr lIns="0" anchor="t" anchorCtr="0"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9BDE780C-263A-498A-B105-5983CA75C6E9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7826420" y="6138033"/>
            <a:ext cx="1146333" cy="399232"/>
          </a:xfrm>
        </p:spPr>
        <p:txBody>
          <a:bodyPr anchor="ctr" anchorCtr="0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/>
              <a:t>Logo 3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2C2A37C-C88D-481C-B837-E9F17ABA42F5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420834" y="6138033"/>
            <a:ext cx="1146333" cy="399232"/>
          </a:xfrm>
        </p:spPr>
        <p:txBody>
          <a:bodyPr anchor="ctr" anchorCtr="0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/>
              <a:t>Logo 4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199DAE2-E642-4AB3-838E-336F26249040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9232006" y="6138033"/>
            <a:ext cx="1146333" cy="399232"/>
          </a:xfrm>
        </p:spPr>
        <p:txBody>
          <a:bodyPr anchor="ctr" anchorCtr="0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/>
              <a:t>Logo 2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CD0C95FD-8B5F-47F7-A06A-CBCF0BDE4FAC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0637592" y="6138033"/>
            <a:ext cx="1146333" cy="399232"/>
          </a:xfrm>
        </p:spPr>
        <p:txBody>
          <a:bodyPr anchor="ctr" anchorCtr="0">
            <a:noAutofit/>
          </a:bodyPr>
          <a:lstStyle>
            <a:lvl1pPr algn="ctr">
              <a:buNone/>
              <a:defRPr sz="1200"/>
            </a:lvl1pPr>
          </a:lstStyle>
          <a:p>
            <a:r>
              <a:rPr lang="en-US"/>
              <a:t>Logo 1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617D40F-34CE-4503-B1F2-35019A5DBEB9}"/>
              </a:ext>
            </a:extLst>
          </p:cNvPr>
          <p:cNvGrpSpPr/>
          <p:nvPr userDrawn="1"/>
        </p:nvGrpSpPr>
        <p:grpSpPr>
          <a:xfrm>
            <a:off x="875113" y="6073221"/>
            <a:ext cx="394723" cy="1159523"/>
            <a:chOff x="688312" y="3135086"/>
            <a:chExt cx="532563" cy="156443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5401A13-8B01-47E0-9C56-9886CA0EE0FD}"/>
                </a:ext>
              </a:extLst>
            </p:cNvPr>
            <p:cNvSpPr/>
            <p:nvPr userDrawn="1"/>
          </p:nvSpPr>
          <p:spPr>
            <a:xfrm>
              <a:off x="688312" y="3135086"/>
              <a:ext cx="532563" cy="1564434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5F00C7A-7A43-41DA-BE6A-5EC55033D30E}"/>
                </a:ext>
              </a:extLst>
            </p:cNvPr>
            <p:cNvSpPr/>
            <p:nvPr userDrawn="1"/>
          </p:nvSpPr>
          <p:spPr>
            <a:xfrm>
              <a:off x="831500" y="3305907"/>
              <a:ext cx="246185" cy="2461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336587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ivider - Red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2A825-1B6A-4393-A885-B5B6FB8985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73FA1A-B0B6-4057-BE01-27C4B6F37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12191998" cy="6863233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61F495F-EECF-48B6-9C04-D90D83D513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0167" y="2436407"/>
            <a:ext cx="9351667" cy="638489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bg1"/>
                </a:solidFill>
                <a:latin typeface="Whitney Semi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sub-divider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5FB735A-E191-482E-8BC1-0A36EFD774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0167" y="3122405"/>
            <a:ext cx="4491683" cy="867930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buNone/>
              <a:defRPr lang="en-GB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sub-divider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22971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ivider - Yellow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8349AC-5116-47DB-B4B7-9FC6A55DEB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2A825-1B6A-4393-A885-B5B6FB8985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61F495F-EECF-48B6-9C04-D90D83D513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0167" y="2436407"/>
            <a:ext cx="9351667" cy="638489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kern="1200" dirty="0" smtClean="0">
                <a:solidFill>
                  <a:schemeClr val="bg1"/>
                </a:solidFill>
                <a:latin typeface="Whitney Semi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sub-divider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2B6BA47-72CF-444A-9DC7-3D8CDDBD045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0167" y="3122405"/>
            <a:ext cx="4491683" cy="867930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buNone/>
              <a:defRPr lang="en-GB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sub-divider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7355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divider - Purpl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2A825-1B6A-4393-A885-B5B6FB8985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EA07E-9387-4CE0-A139-B24C3748F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61F495F-EECF-48B6-9C04-D90D83D513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0167" y="2436407"/>
            <a:ext cx="9351667" cy="638489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kern="1200" dirty="0" smtClean="0">
                <a:solidFill>
                  <a:schemeClr val="bg1"/>
                </a:solidFill>
                <a:latin typeface="Whitney Semi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sub-divider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E9F900B-7038-4D63-8CBA-1F6321787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0167" y="3122405"/>
            <a:ext cx="4491683" cy="867930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buNone/>
              <a:defRPr lang="en-GB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sub-divider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75176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ivider - Green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2A825-1B6A-4393-A885-B5B6FB8985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C3AD5A-619F-4D83-83CA-AB3E0655B6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1609"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61F495F-EECF-48B6-9C04-D90D83D513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0167" y="2436407"/>
            <a:ext cx="9351667" cy="638489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kern="1200" dirty="0" smtClean="0">
                <a:solidFill>
                  <a:schemeClr val="bg1"/>
                </a:solidFill>
                <a:latin typeface="Whitney Semi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sub-divider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7AD3B8C-944C-441E-8C36-67426E3E85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0167" y="3122405"/>
            <a:ext cx="4491683" cy="867930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buNone/>
              <a:defRPr lang="en-GB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sub-divider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66003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ivider - Purpl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CCEC338-77D5-40BD-9AD9-2DD1B0915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102"/>
          <a:stretch/>
        </p:blipFill>
        <p:spPr>
          <a:xfrm>
            <a:off x="-1" y="-88900"/>
            <a:ext cx="12192000" cy="694690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2A825-1B6A-4393-A885-B5B6FB8985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61F495F-EECF-48B6-9C04-D90D83D513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0167" y="2436407"/>
            <a:ext cx="9351667" cy="638489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kern="1200" dirty="0" smtClean="0">
                <a:solidFill>
                  <a:schemeClr val="bg1"/>
                </a:solidFill>
                <a:latin typeface="Whitney Semi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sub-divider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A0C8793-C3A5-4A43-98F9-2BFCBCB4EBA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0167" y="3122405"/>
            <a:ext cx="4491683" cy="867930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buNone/>
              <a:defRPr lang="en-GB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sub-divider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608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AB05C53-BF34-47A1-9C2B-56325D492170}"/>
              </a:ext>
            </a:extLst>
          </p:cNvPr>
          <p:cNvSpPr txBox="1">
            <a:spLocks/>
          </p:cNvSpPr>
          <p:nvPr userDrawn="1"/>
        </p:nvSpPr>
        <p:spPr>
          <a:xfrm>
            <a:off x="303321" y="320736"/>
            <a:ext cx="9421250" cy="5226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23282C"/>
                </a:solidFill>
                <a:latin typeface="Whitney Medium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CD19E81-0C6A-4E3C-83F3-46FA74853A24}"/>
              </a:ext>
            </a:extLst>
          </p:cNvPr>
          <p:cNvCxnSpPr>
            <a:cxnSpLocks/>
            <a:stCxn id="17" idx="2"/>
          </p:cNvCxnSpPr>
          <p:nvPr userDrawn="1"/>
        </p:nvCxnSpPr>
        <p:spPr>
          <a:xfrm flipH="1">
            <a:off x="2818916" y="1956464"/>
            <a:ext cx="2606" cy="5111086"/>
          </a:xfrm>
          <a:prstGeom prst="line">
            <a:avLst/>
          </a:prstGeom>
          <a:ln w="127000" cap="rnd">
            <a:solidFill>
              <a:schemeClr val="bg1">
                <a:alpha val="2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2A881DAB-6649-4AF4-B0C0-0C8FDFCD929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644723" y="378169"/>
            <a:ext cx="1018742" cy="522642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600"/>
            </a:lvl1pPr>
          </a:lstStyle>
          <a:p>
            <a:r>
              <a:rPr lang="en-GB"/>
              <a:t>Add logo here</a:t>
            </a:r>
          </a:p>
          <a:p>
            <a:r>
              <a:rPr lang="en-GB"/>
              <a:t>2cm x .90cm</a:t>
            </a:r>
          </a:p>
        </p:txBody>
      </p:sp>
      <p:sp>
        <p:nvSpPr>
          <p:cNvPr id="27" name="Title 5">
            <a:extLst>
              <a:ext uri="{FF2B5EF4-FFF2-40B4-BE49-F238E27FC236}">
                <a16:creationId xmlns:a16="http://schemas.microsoft.com/office/drawing/2014/main" id="{E6D8D515-00FE-4AB0-B047-DBEFDCE43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21" y="320736"/>
            <a:ext cx="5449779" cy="522642"/>
          </a:xfrm>
        </p:spPr>
        <p:txBody>
          <a:bodyPr anchor="t"/>
          <a:lstStyle>
            <a:lvl1pPr>
              <a:defRPr lang="en-GB" sz="3200" kern="1200" dirty="0">
                <a:solidFill>
                  <a:schemeClr val="tx2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Click to edit Master title style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6802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D5FA259-4DE3-4DFE-B04D-3F7CB9F497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A8960B3-457A-46CB-8E23-1640E1A0C2C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28347" y="4806789"/>
            <a:ext cx="1524567" cy="58515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/>
              <a:t>Logo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F4D0AB-B5B1-4EE4-95CC-43C021A4B3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1625600"/>
            <a:ext cx="5870575" cy="2300288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quote here, select picture icon to change background.</a:t>
            </a:r>
            <a:endParaRPr lang="en-GB"/>
          </a:p>
        </p:txBody>
      </p:sp>
      <p:sp>
        <p:nvSpPr>
          <p:cNvPr id="17" name="Picture Placeholder 14">
            <a:extLst>
              <a:ext uri="{FF2B5EF4-FFF2-40B4-BE49-F238E27FC236}">
                <a16:creationId xmlns:a16="http://schemas.microsoft.com/office/drawing/2014/main" id="{4D182A1E-6E2E-47D4-A798-A780EAF7ED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4875" y="900113"/>
            <a:ext cx="1104900" cy="606424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93315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21" y="320736"/>
            <a:ext cx="8725270" cy="522642"/>
          </a:xfrm>
        </p:spPr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03213" y="843378"/>
            <a:ext cx="8724900" cy="3416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buNone/>
              <a:def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23282C">
                    <a:alpha val="50000"/>
                  </a:srgbClr>
                </a:solidFill>
                <a:effectLst/>
                <a:uLnTx/>
                <a:uFillTx/>
                <a:latin typeface="Whitney Book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 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14368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E8CA1989-DB51-47F9-B2E7-B25C52465F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40535" y="3160415"/>
            <a:ext cx="3310929" cy="2418513"/>
          </a:xfrm>
        </p:spPr>
        <p:txBody>
          <a:bodyPr tIns="468000" anchor="t">
            <a:noAutofit/>
          </a:bodyPr>
          <a:lstStyle>
            <a:lvl1pPr marL="0" indent="0" algn="ctr">
              <a:buNone/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2</a:t>
            </a:r>
            <a:endParaRPr lang="en-GB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D34D80DC-4233-49DD-8517-8D291D37CB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39299" y="3160415"/>
            <a:ext cx="3310933" cy="2418513"/>
          </a:xfrm>
        </p:spPr>
        <p:txBody>
          <a:bodyPr tIns="468000" anchor="t">
            <a:noAutofit/>
          </a:bodyPr>
          <a:lstStyle>
            <a:lvl1pPr marL="0" indent="0" algn="ctr">
              <a:buNone/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3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22113D9-1366-4758-887A-34B7EA135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273" y="3160415"/>
            <a:ext cx="3325425" cy="2418513"/>
          </a:xfrm>
        </p:spPr>
        <p:txBody>
          <a:bodyPr tIns="468000" anchor="t">
            <a:noAutofit/>
          </a:bodyPr>
          <a:lstStyle>
            <a:lvl1pPr marL="0" indent="0" algn="ctr">
              <a:buNone/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1</a:t>
            </a:r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F23FF3-D0B0-41F6-AC74-23F6142485A4}"/>
              </a:ext>
            </a:extLst>
          </p:cNvPr>
          <p:cNvGrpSpPr/>
          <p:nvPr userDrawn="1"/>
        </p:nvGrpSpPr>
        <p:grpSpPr>
          <a:xfrm>
            <a:off x="1881189" y="-508000"/>
            <a:ext cx="632093" cy="3685795"/>
            <a:chOff x="1445461" y="-508000"/>
            <a:chExt cx="632093" cy="368579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2386990-8E52-4C70-BBE0-58F36C097234}"/>
                </a:ext>
              </a:extLst>
            </p:cNvPr>
            <p:cNvCxnSpPr>
              <a:cxnSpLocks/>
            </p:cNvCxnSpPr>
            <p:nvPr/>
          </p:nvCxnSpPr>
          <p:spPr>
            <a:xfrm>
              <a:off x="1761508" y="-508000"/>
              <a:ext cx="0" cy="3685634"/>
            </a:xfrm>
            <a:prstGeom prst="line">
              <a:avLst/>
            </a:prstGeom>
            <a:ln w="76200" cap="rnd">
              <a:solidFill>
                <a:schemeClr val="tx2">
                  <a:lumMod val="10000"/>
                  <a:lumOff val="9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62FCE45-E448-4B0F-B898-C3F824A34573}"/>
                </a:ext>
              </a:extLst>
            </p:cNvPr>
            <p:cNvSpPr/>
            <p:nvPr/>
          </p:nvSpPr>
          <p:spPr>
            <a:xfrm>
              <a:off x="1445461" y="2545702"/>
              <a:ext cx="632093" cy="63209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chemeClr val="accent1"/>
                  </a:solidFill>
                  <a:latin typeface="Whitney Semibold" pitchFamily="50" charset="0"/>
                </a:rPr>
                <a:t>01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2479CA-D41D-4C59-8F1E-D27F3CEFEC33}"/>
              </a:ext>
            </a:extLst>
          </p:cNvPr>
          <p:cNvGrpSpPr/>
          <p:nvPr userDrawn="1"/>
        </p:nvGrpSpPr>
        <p:grpSpPr>
          <a:xfrm>
            <a:off x="5779954" y="-508000"/>
            <a:ext cx="632093" cy="3685795"/>
            <a:chOff x="4335123" y="-508000"/>
            <a:chExt cx="632093" cy="36857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32BFA786-D02A-4800-9853-A976B072C98A}"/>
                </a:ext>
              </a:extLst>
            </p:cNvPr>
            <p:cNvCxnSpPr>
              <a:cxnSpLocks/>
            </p:cNvCxnSpPr>
            <p:nvPr/>
          </p:nvCxnSpPr>
          <p:spPr>
            <a:xfrm>
              <a:off x="4651170" y="-508000"/>
              <a:ext cx="0" cy="3685634"/>
            </a:xfrm>
            <a:prstGeom prst="line">
              <a:avLst/>
            </a:prstGeom>
            <a:ln w="76200" cap="rnd">
              <a:solidFill>
                <a:schemeClr val="tx2">
                  <a:lumMod val="10000"/>
                  <a:lumOff val="9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CAA50CE-29F9-4F82-875B-2A4F876217A0}"/>
                </a:ext>
              </a:extLst>
            </p:cNvPr>
            <p:cNvSpPr/>
            <p:nvPr/>
          </p:nvSpPr>
          <p:spPr>
            <a:xfrm>
              <a:off x="4335123" y="2545702"/>
              <a:ext cx="632093" cy="63209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chemeClr val="accent5"/>
                  </a:solidFill>
                  <a:latin typeface="Whitney Semibold" pitchFamily="50" charset="0"/>
                </a:rPr>
                <a:t>02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EB1EE4A-A8D0-4C99-83CC-F0CA818C54D8}"/>
              </a:ext>
            </a:extLst>
          </p:cNvPr>
          <p:cNvGrpSpPr/>
          <p:nvPr userDrawn="1"/>
        </p:nvGrpSpPr>
        <p:grpSpPr>
          <a:xfrm>
            <a:off x="9678721" y="-508000"/>
            <a:ext cx="632093" cy="3685795"/>
            <a:chOff x="7224785" y="-508000"/>
            <a:chExt cx="632093" cy="368579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12CF6D4-FD57-4A06-B2FE-F1CAA341B152}"/>
                </a:ext>
              </a:extLst>
            </p:cNvPr>
            <p:cNvCxnSpPr>
              <a:cxnSpLocks/>
            </p:cNvCxnSpPr>
            <p:nvPr/>
          </p:nvCxnSpPr>
          <p:spPr>
            <a:xfrm>
              <a:off x="7540832" y="-508000"/>
              <a:ext cx="0" cy="3685634"/>
            </a:xfrm>
            <a:prstGeom prst="line">
              <a:avLst/>
            </a:prstGeom>
            <a:ln w="76200" cap="rnd">
              <a:solidFill>
                <a:schemeClr val="tx2">
                  <a:lumMod val="10000"/>
                  <a:lumOff val="9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FD1537D-3489-4354-A4F6-076505BB787F}"/>
                </a:ext>
              </a:extLst>
            </p:cNvPr>
            <p:cNvSpPr/>
            <p:nvPr/>
          </p:nvSpPr>
          <p:spPr>
            <a:xfrm>
              <a:off x="7224785" y="2545702"/>
              <a:ext cx="632093" cy="63209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575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rgbClr val="5756D5"/>
                  </a:solidFill>
                  <a:latin typeface="Whitney Semibold" pitchFamily="50" charset="0"/>
                </a:rPr>
                <a:t>03</a:t>
              </a: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03321" y="320736"/>
            <a:ext cx="8725270" cy="522642"/>
          </a:xfrm>
        </p:spPr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03213" y="843378"/>
            <a:ext cx="8724900" cy="3416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buNone/>
              <a:def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23282C">
                    <a:alpha val="50000"/>
                  </a:srgbClr>
                </a:solidFill>
                <a:effectLst/>
                <a:uLnTx/>
                <a:uFillTx/>
                <a:latin typeface="Whitney Book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 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07989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E8CA1989-DB51-47F9-B2E7-B25C52465F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6597" y="3160415"/>
            <a:ext cx="2468467" cy="2418513"/>
          </a:xfrm>
        </p:spPr>
        <p:txBody>
          <a:bodyPr tIns="468000" anchor="t">
            <a:noAutofit/>
          </a:bodyPr>
          <a:lstStyle>
            <a:lvl1pPr marL="0" indent="0" algn="ctr">
              <a:buNone/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3</a:t>
            </a:r>
            <a:endParaRPr lang="en-GB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D34D80DC-4233-49DD-8517-8D291D37CB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81765" y="3160415"/>
            <a:ext cx="2468467" cy="2418513"/>
          </a:xfrm>
        </p:spPr>
        <p:txBody>
          <a:bodyPr tIns="468000" anchor="t">
            <a:noAutofit/>
          </a:bodyPr>
          <a:lstStyle>
            <a:lvl1pPr marL="0" indent="0" algn="ctr">
              <a:buNone/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4</a:t>
            </a:r>
            <a:endParaRPr lang="en-GB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D9458FC0-4094-4D20-9FE7-E148D36C95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31429" y="3160415"/>
            <a:ext cx="2468467" cy="2418513"/>
          </a:xfrm>
        </p:spPr>
        <p:txBody>
          <a:bodyPr tIns="468000" anchor="t">
            <a:noAutofit/>
          </a:bodyPr>
          <a:lstStyle>
            <a:lvl1pPr marL="0" indent="0" algn="ctr">
              <a:buNone/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2</a:t>
            </a:r>
            <a:endParaRPr lang="en-GB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22113D9-1366-4758-887A-34B7EA135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273" y="3160415"/>
            <a:ext cx="2468467" cy="2418513"/>
          </a:xfrm>
        </p:spPr>
        <p:txBody>
          <a:bodyPr tIns="468000" anchor="t">
            <a:noAutofit/>
          </a:bodyPr>
          <a:lstStyle>
            <a:lvl1pPr marL="0" indent="0" algn="ctr">
              <a:buNone/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1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2386990-8E52-4C70-BBE0-58F36C097234}"/>
              </a:ext>
            </a:extLst>
          </p:cNvPr>
          <p:cNvCxnSpPr>
            <a:cxnSpLocks/>
          </p:cNvCxnSpPr>
          <p:nvPr/>
        </p:nvCxnSpPr>
        <p:spPr>
          <a:xfrm>
            <a:off x="1761508" y="-508000"/>
            <a:ext cx="0" cy="3685634"/>
          </a:xfrm>
          <a:prstGeom prst="line">
            <a:avLst/>
          </a:prstGeom>
          <a:ln w="76200" cap="rnd">
            <a:solidFill>
              <a:schemeClr val="tx2">
                <a:lumMod val="10000"/>
                <a:lumOff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D62FCE45-E448-4B0F-B898-C3F824A34573}"/>
              </a:ext>
            </a:extLst>
          </p:cNvPr>
          <p:cNvSpPr/>
          <p:nvPr/>
        </p:nvSpPr>
        <p:spPr>
          <a:xfrm>
            <a:off x="1445461" y="2545702"/>
            <a:ext cx="632093" cy="63209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>
                <a:solidFill>
                  <a:schemeClr val="accent1"/>
                </a:solidFill>
                <a:latin typeface="Whitney Semibold" pitchFamily="50" charset="0"/>
              </a:rPr>
              <a:t>01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BFA786-D02A-4800-9853-A976B072C98A}"/>
              </a:ext>
            </a:extLst>
          </p:cNvPr>
          <p:cNvCxnSpPr>
            <a:cxnSpLocks/>
          </p:cNvCxnSpPr>
          <p:nvPr/>
        </p:nvCxnSpPr>
        <p:spPr>
          <a:xfrm>
            <a:off x="4651170" y="-508000"/>
            <a:ext cx="0" cy="3685634"/>
          </a:xfrm>
          <a:prstGeom prst="line">
            <a:avLst/>
          </a:prstGeom>
          <a:ln w="76200" cap="rnd">
            <a:solidFill>
              <a:schemeClr val="tx2">
                <a:lumMod val="10000"/>
                <a:lumOff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DCAA50CE-29F9-4F82-875B-2A4F876217A0}"/>
              </a:ext>
            </a:extLst>
          </p:cNvPr>
          <p:cNvSpPr/>
          <p:nvPr/>
        </p:nvSpPr>
        <p:spPr>
          <a:xfrm>
            <a:off x="4335123" y="2545702"/>
            <a:ext cx="632093" cy="63209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>
                <a:solidFill>
                  <a:schemeClr val="accent5"/>
                </a:solidFill>
                <a:latin typeface="Whitney Semibold" pitchFamily="50" charset="0"/>
              </a:rPr>
              <a:t>02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2CF6D4-FD57-4A06-B2FE-F1CAA341B152}"/>
              </a:ext>
            </a:extLst>
          </p:cNvPr>
          <p:cNvCxnSpPr>
            <a:cxnSpLocks/>
          </p:cNvCxnSpPr>
          <p:nvPr/>
        </p:nvCxnSpPr>
        <p:spPr>
          <a:xfrm>
            <a:off x="7540832" y="-508000"/>
            <a:ext cx="0" cy="3685634"/>
          </a:xfrm>
          <a:prstGeom prst="line">
            <a:avLst/>
          </a:prstGeom>
          <a:ln w="76200" cap="rnd">
            <a:solidFill>
              <a:schemeClr val="tx2">
                <a:lumMod val="10000"/>
                <a:lumOff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FFD1537D-3489-4354-A4F6-076505BB787F}"/>
              </a:ext>
            </a:extLst>
          </p:cNvPr>
          <p:cNvSpPr/>
          <p:nvPr/>
        </p:nvSpPr>
        <p:spPr>
          <a:xfrm>
            <a:off x="7224785" y="2545702"/>
            <a:ext cx="632093" cy="632093"/>
          </a:xfrm>
          <a:prstGeom prst="ellipse">
            <a:avLst/>
          </a:prstGeom>
          <a:solidFill>
            <a:schemeClr val="bg1"/>
          </a:solidFill>
          <a:ln w="76200">
            <a:solidFill>
              <a:srgbClr val="575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>
                <a:solidFill>
                  <a:srgbClr val="5756D5"/>
                </a:solidFill>
                <a:latin typeface="Whitney Semibold" pitchFamily="50" charset="0"/>
              </a:rPr>
              <a:t>03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9D0F039-3995-40A8-9CA8-F40875367F65}"/>
              </a:ext>
            </a:extLst>
          </p:cNvPr>
          <p:cNvCxnSpPr>
            <a:cxnSpLocks/>
          </p:cNvCxnSpPr>
          <p:nvPr/>
        </p:nvCxnSpPr>
        <p:spPr>
          <a:xfrm>
            <a:off x="10430495" y="-508000"/>
            <a:ext cx="0" cy="3685634"/>
          </a:xfrm>
          <a:prstGeom prst="line">
            <a:avLst/>
          </a:prstGeom>
          <a:ln w="76200" cap="rnd">
            <a:solidFill>
              <a:schemeClr val="tx2">
                <a:lumMod val="10000"/>
                <a:lumOff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5D081F2F-1F74-4B2D-B9C8-3BD228A287AD}"/>
              </a:ext>
            </a:extLst>
          </p:cNvPr>
          <p:cNvSpPr/>
          <p:nvPr/>
        </p:nvSpPr>
        <p:spPr>
          <a:xfrm>
            <a:off x="10114448" y="2545702"/>
            <a:ext cx="632093" cy="632093"/>
          </a:xfrm>
          <a:prstGeom prst="ellipse">
            <a:avLst/>
          </a:prstGeom>
          <a:solidFill>
            <a:schemeClr val="bg1"/>
          </a:solidFill>
          <a:ln w="76200">
            <a:solidFill>
              <a:srgbClr val="20AE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>
                <a:solidFill>
                  <a:srgbClr val="20AEBC"/>
                </a:solidFill>
                <a:latin typeface="Whitney Semibold" pitchFamily="50" charset="0"/>
              </a:rPr>
              <a:t>04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03321" y="320736"/>
            <a:ext cx="8725270" cy="522642"/>
          </a:xfrm>
        </p:spPr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03213" y="843378"/>
            <a:ext cx="8724900" cy="3416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buNone/>
              <a:def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23282C">
                    <a:alpha val="50000"/>
                  </a:srgbClr>
                </a:solidFill>
                <a:effectLst/>
                <a:uLnTx/>
                <a:uFillTx/>
                <a:latin typeface="Whitney Book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 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9219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 hasCustomPrompt="1"/>
          </p:nvPr>
        </p:nvSpPr>
        <p:spPr>
          <a:xfrm>
            <a:off x="2566988" y="768350"/>
            <a:ext cx="1303337" cy="407988"/>
          </a:xfr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</a:lstStyle>
          <a:p>
            <a:r>
              <a:rPr lang="en-GB"/>
              <a:t>Partner logo 3.6cm | height 1.10cm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24060" y="2505168"/>
            <a:ext cx="5697446" cy="1588729"/>
          </a:xfrm>
        </p:spPr>
        <p:txBody>
          <a:bodyPr anchor="t"/>
          <a:lstStyle>
            <a:lvl1pPr marL="0" algn="l" defTabSz="914400" rtl="0" eaLnBrk="1" latinLnBrk="0" hangingPunct="1">
              <a:defRPr lang="en-GB" sz="5400" kern="1200" dirty="0">
                <a:solidFill>
                  <a:srgbClr val="23282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24060" y="4093897"/>
            <a:ext cx="5697446" cy="64633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800" kern="1200" dirty="0">
                <a:solidFill>
                  <a:srgbClr val="23282C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42240" y="5852160"/>
            <a:ext cx="11826240" cy="87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60" y="490352"/>
            <a:ext cx="1713600" cy="760883"/>
          </a:xfrm>
          <a:prstGeom prst="rect">
            <a:avLst/>
          </a:prstGeom>
        </p:spPr>
      </p:pic>
      <p:sp>
        <p:nvSpPr>
          <p:cNvPr id="24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524060" y="5843216"/>
            <a:ext cx="1080000" cy="407988"/>
          </a:xfrm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</a:lstStyle>
          <a:p>
            <a:r>
              <a:rPr lang="en-GB"/>
              <a:t>Partner logo 3cm | height 1.10cm | 50% transparency</a:t>
            </a:r>
          </a:p>
        </p:txBody>
      </p:sp>
      <p:sp>
        <p:nvSpPr>
          <p:cNvPr id="30" name="AutoShape 3"/>
          <p:cNvSpPr>
            <a:spLocks noChangeAspect="1" noChangeArrowheads="1" noTextEdit="1"/>
          </p:cNvSpPr>
          <p:nvPr userDrawn="1"/>
        </p:nvSpPr>
        <p:spPr bwMode="auto">
          <a:xfrm>
            <a:off x="4297363" y="0"/>
            <a:ext cx="792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Picture Placeholder 18"/>
          <p:cNvSpPr>
            <a:spLocks noGrp="1"/>
          </p:cNvSpPr>
          <p:nvPr>
            <p:ph type="pic" sz="quarter" idx="12" hasCustomPrompt="1"/>
          </p:nvPr>
        </p:nvSpPr>
        <p:spPr>
          <a:xfrm>
            <a:off x="1722075" y="5843216"/>
            <a:ext cx="1080000" cy="407988"/>
          </a:xfrm>
        </p:spPr>
        <p:txBody>
          <a:bodyPr>
            <a:noAutofit/>
          </a:bodyPr>
          <a:lstStyle>
            <a:lvl1pPr marL="0" indent="0">
              <a:buNone/>
              <a:defRPr sz="900" baseline="0"/>
            </a:lvl1pPr>
          </a:lstStyle>
          <a:p>
            <a:r>
              <a:rPr lang="en-GB"/>
              <a:t>Partner logo 3cm | height 1.10cm | 50% transparency</a:t>
            </a:r>
          </a:p>
        </p:txBody>
      </p:sp>
    </p:spTree>
    <p:extLst>
      <p:ext uri="{BB962C8B-B14F-4D97-AF65-F5344CB8AC3E}">
        <p14:creationId xmlns:p14="http://schemas.microsoft.com/office/powerpoint/2010/main" val="2455002145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22113D9-1366-4758-887A-34B7EA135495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27273" y="3160415"/>
            <a:ext cx="1866327" cy="2418513"/>
          </a:xfrm>
        </p:spPr>
        <p:txBody>
          <a:bodyPr tIns="468000" anchor="t">
            <a:noAutofit/>
          </a:bodyPr>
          <a:lstStyle>
            <a:lvl1pPr marL="0" indent="0" algn="ctr">
              <a:buNone/>
              <a:defRPr lang="en-GB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1</a:t>
            </a:r>
            <a:endParaRPr lang="en-GB"/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1231B425-B027-4DD8-A0F1-D7617C1081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45055" y="3160415"/>
            <a:ext cx="1866327" cy="2418513"/>
          </a:xfrm>
        </p:spPr>
        <p:txBody>
          <a:bodyPr tIns="468000" anchor="t">
            <a:noAutofit/>
          </a:bodyPr>
          <a:lstStyle>
            <a:lvl1pPr marL="0" indent="0" algn="ctr">
              <a:buNone/>
              <a:defRPr lang="en-GB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2</a:t>
            </a:r>
            <a:endParaRPr lang="en-GB"/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6F39BBAF-648C-4BFE-943F-1CE1375779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2837" y="3160415"/>
            <a:ext cx="1866327" cy="2418513"/>
          </a:xfrm>
        </p:spPr>
        <p:txBody>
          <a:bodyPr tIns="468000" anchor="t">
            <a:noAutofit/>
          </a:bodyPr>
          <a:lstStyle>
            <a:lvl1pPr marL="0" indent="0" algn="ctr">
              <a:buNone/>
              <a:defRPr lang="en-GB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3</a:t>
            </a:r>
            <a:endParaRPr lang="en-GB"/>
          </a:p>
        </p:txBody>
      </p:sp>
      <p:sp>
        <p:nvSpPr>
          <p:cNvPr id="51" name="Text Placeholder 24">
            <a:extLst>
              <a:ext uri="{FF2B5EF4-FFF2-40B4-BE49-F238E27FC236}">
                <a16:creationId xmlns:a16="http://schemas.microsoft.com/office/drawing/2014/main" id="{4B50D918-F9FB-4CC9-A3BE-4FB18ADC3D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80618" y="3160415"/>
            <a:ext cx="1866327" cy="2418513"/>
          </a:xfrm>
        </p:spPr>
        <p:txBody>
          <a:bodyPr tIns="468000" anchor="t">
            <a:noAutofit/>
          </a:bodyPr>
          <a:lstStyle>
            <a:lvl1pPr marL="0" indent="0" algn="ctr">
              <a:buNone/>
              <a:defRPr lang="en-GB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4</a:t>
            </a:r>
            <a:endParaRPr lang="en-GB"/>
          </a:p>
        </p:txBody>
      </p:sp>
      <p:sp>
        <p:nvSpPr>
          <p:cNvPr id="52" name="Text Placeholder 24">
            <a:extLst>
              <a:ext uri="{FF2B5EF4-FFF2-40B4-BE49-F238E27FC236}">
                <a16:creationId xmlns:a16="http://schemas.microsoft.com/office/drawing/2014/main" id="{3B3AEA9D-887C-483E-A3B7-5E2DF0E693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98401" y="3160415"/>
            <a:ext cx="1866327" cy="2418513"/>
          </a:xfrm>
        </p:spPr>
        <p:txBody>
          <a:bodyPr tIns="468000" anchor="t">
            <a:noAutofit/>
          </a:bodyPr>
          <a:lstStyle>
            <a:lvl1pPr marL="0" indent="0" algn="ctr">
              <a:buNone/>
              <a:defRPr lang="en-GB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5</a:t>
            </a: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7EC498-43B9-470F-872C-3EEA5427D2DC}"/>
              </a:ext>
            </a:extLst>
          </p:cNvPr>
          <p:cNvGrpSpPr/>
          <p:nvPr userDrawn="1"/>
        </p:nvGrpSpPr>
        <p:grpSpPr>
          <a:xfrm>
            <a:off x="1144390" y="-508000"/>
            <a:ext cx="632093" cy="3685795"/>
            <a:chOff x="1144390" y="-508000"/>
            <a:chExt cx="632093" cy="36857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BA561BD-41EF-41D1-845A-502294A50751}"/>
                </a:ext>
              </a:extLst>
            </p:cNvPr>
            <p:cNvCxnSpPr>
              <a:cxnSpLocks/>
            </p:cNvCxnSpPr>
            <p:nvPr/>
          </p:nvCxnSpPr>
          <p:spPr>
            <a:xfrm>
              <a:off x="1460436" y="-508000"/>
              <a:ext cx="0" cy="3685634"/>
            </a:xfrm>
            <a:prstGeom prst="line">
              <a:avLst/>
            </a:prstGeom>
            <a:ln w="76200" cap="rnd">
              <a:solidFill>
                <a:schemeClr val="tx2">
                  <a:lumMod val="10000"/>
                  <a:lumOff val="9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26A4AA6-CD53-4BB4-9F0B-E498B092A2A8}"/>
                </a:ext>
              </a:extLst>
            </p:cNvPr>
            <p:cNvSpPr/>
            <p:nvPr/>
          </p:nvSpPr>
          <p:spPr>
            <a:xfrm>
              <a:off x="1144390" y="2545702"/>
              <a:ext cx="632093" cy="63209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chemeClr val="accent1"/>
                  </a:solidFill>
                  <a:latin typeface="Whitney Semibold" pitchFamily="50" charset="0"/>
                </a:rPr>
                <a:t>01</a:t>
              </a:r>
            </a:p>
          </p:txBody>
        </p: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41687C4-866D-4F68-86DB-4C0B88234C28}"/>
              </a:ext>
            </a:extLst>
          </p:cNvPr>
          <p:cNvCxnSpPr>
            <a:cxnSpLocks/>
          </p:cNvCxnSpPr>
          <p:nvPr/>
        </p:nvCxnSpPr>
        <p:spPr>
          <a:xfrm>
            <a:off x="3778218" y="-508000"/>
            <a:ext cx="0" cy="3685634"/>
          </a:xfrm>
          <a:prstGeom prst="line">
            <a:avLst/>
          </a:prstGeom>
          <a:ln w="76200" cap="rnd">
            <a:solidFill>
              <a:schemeClr val="tx2">
                <a:lumMod val="10000"/>
                <a:lumOff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7EAE2387-D2CC-44AA-9DFF-ACAC27640FB2}"/>
              </a:ext>
            </a:extLst>
          </p:cNvPr>
          <p:cNvSpPr/>
          <p:nvPr/>
        </p:nvSpPr>
        <p:spPr>
          <a:xfrm>
            <a:off x="3462172" y="2545702"/>
            <a:ext cx="632093" cy="63209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>
                <a:solidFill>
                  <a:schemeClr val="accent5"/>
                </a:solidFill>
                <a:latin typeface="Whitney Semibold" pitchFamily="50" charset="0"/>
              </a:rPr>
              <a:t>02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C558D28-C339-4FDF-9807-91860EB97955}"/>
              </a:ext>
            </a:extLst>
          </p:cNvPr>
          <p:cNvCxnSpPr>
            <a:cxnSpLocks/>
          </p:cNvCxnSpPr>
          <p:nvPr/>
        </p:nvCxnSpPr>
        <p:spPr>
          <a:xfrm>
            <a:off x="6096000" y="-508000"/>
            <a:ext cx="0" cy="3685634"/>
          </a:xfrm>
          <a:prstGeom prst="line">
            <a:avLst/>
          </a:prstGeom>
          <a:ln w="76200" cap="rnd">
            <a:solidFill>
              <a:schemeClr val="tx2">
                <a:lumMod val="10000"/>
                <a:lumOff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65FACCF7-199F-4DCE-AF97-397A710A8BE8}"/>
              </a:ext>
            </a:extLst>
          </p:cNvPr>
          <p:cNvSpPr/>
          <p:nvPr/>
        </p:nvSpPr>
        <p:spPr>
          <a:xfrm>
            <a:off x="5779954" y="2545702"/>
            <a:ext cx="632093" cy="632093"/>
          </a:xfrm>
          <a:prstGeom prst="ellipse">
            <a:avLst/>
          </a:prstGeom>
          <a:solidFill>
            <a:schemeClr val="bg1"/>
          </a:solidFill>
          <a:ln w="76200">
            <a:solidFill>
              <a:srgbClr val="5756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>
                <a:solidFill>
                  <a:srgbClr val="5756D5"/>
                </a:solidFill>
                <a:latin typeface="Whitney Semibold" pitchFamily="50" charset="0"/>
              </a:rPr>
              <a:t>03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A8E4E74-B6B0-4190-A0BF-C9F33B5DF01E}"/>
              </a:ext>
            </a:extLst>
          </p:cNvPr>
          <p:cNvCxnSpPr>
            <a:cxnSpLocks/>
          </p:cNvCxnSpPr>
          <p:nvPr/>
        </p:nvCxnSpPr>
        <p:spPr>
          <a:xfrm>
            <a:off x="8413782" y="-508000"/>
            <a:ext cx="0" cy="3685634"/>
          </a:xfrm>
          <a:prstGeom prst="line">
            <a:avLst/>
          </a:prstGeom>
          <a:ln w="76200" cap="rnd">
            <a:solidFill>
              <a:schemeClr val="tx2">
                <a:lumMod val="10000"/>
                <a:lumOff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0DD2F64D-B8EB-4141-9B9B-FE53F5AF6E5C}"/>
              </a:ext>
            </a:extLst>
          </p:cNvPr>
          <p:cNvSpPr/>
          <p:nvPr/>
        </p:nvSpPr>
        <p:spPr>
          <a:xfrm>
            <a:off x="8097736" y="2545702"/>
            <a:ext cx="632093" cy="63209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>
                <a:solidFill>
                  <a:srgbClr val="20AEBC"/>
                </a:solidFill>
                <a:latin typeface="Whitney Semibold" pitchFamily="50" charset="0"/>
              </a:rPr>
              <a:t>04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B6E42C4-ECF4-4BF4-AB44-77B9510DD0C3}"/>
              </a:ext>
            </a:extLst>
          </p:cNvPr>
          <p:cNvCxnSpPr>
            <a:cxnSpLocks/>
          </p:cNvCxnSpPr>
          <p:nvPr/>
        </p:nvCxnSpPr>
        <p:spPr>
          <a:xfrm>
            <a:off x="10731564" y="-508000"/>
            <a:ext cx="0" cy="3685634"/>
          </a:xfrm>
          <a:prstGeom prst="line">
            <a:avLst/>
          </a:prstGeom>
          <a:ln w="76200" cap="rnd">
            <a:solidFill>
              <a:schemeClr val="tx2">
                <a:lumMod val="10000"/>
                <a:lumOff val="9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8EDB723D-BB62-4AA5-8A54-FBDE6D2547C6}"/>
              </a:ext>
            </a:extLst>
          </p:cNvPr>
          <p:cNvSpPr/>
          <p:nvPr/>
        </p:nvSpPr>
        <p:spPr>
          <a:xfrm>
            <a:off x="10415518" y="2545702"/>
            <a:ext cx="632093" cy="632093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>
                <a:solidFill>
                  <a:schemeClr val="accent3"/>
                </a:solidFill>
                <a:latin typeface="Whitney Semibold" pitchFamily="50" charset="0"/>
              </a:rPr>
              <a:t>05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21" y="320736"/>
            <a:ext cx="8725270" cy="522642"/>
          </a:xfrm>
        </p:spPr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03213" y="843378"/>
            <a:ext cx="8724900" cy="3416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buNone/>
              <a:def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23282C">
                    <a:alpha val="50000"/>
                  </a:srgbClr>
                </a:solidFill>
                <a:effectLst/>
                <a:uLnTx/>
                <a:uFillTx/>
                <a:latin typeface="Whitney Book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 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7501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6000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49DEA87-D4C0-46E2-9F45-C43249EB094A}"/>
              </a:ext>
            </a:extLst>
          </p:cNvPr>
          <p:cNvGrpSpPr/>
          <p:nvPr userDrawn="1"/>
        </p:nvGrpSpPr>
        <p:grpSpPr>
          <a:xfrm>
            <a:off x="1144390" y="-508000"/>
            <a:ext cx="632093" cy="3685795"/>
            <a:chOff x="1144390" y="-508000"/>
            <a:chExt cx="632093" cy="368579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AF03768-1C30-45EC-B26B-652CCF624A72}"/>
                </a:ext>
              </a:extLst>
            </p:cNvPr>
            <p:cNvCxnSpPr>
              <a:cxnSpLocks/>
            </p:cNvCxnSpPr>
            <p:nvPr/>
          </p:nvCxnSpPr>
          <p:spPr>
            <a:xfrm>
              <a:off x="1460436" y="-508000"/>
              <a:ext cx="0" cy="3685634"/>
            </a:xfrm>
            <a:prstGeom prst="line">
              <a:avLst/>
            </a:prstGeom>
            <a:ln w="76200" cap="rnd">
              <a:solidFill>
                <a:schemeClr val="tx2">
                  <a:lumMod val="10000"/>
                  <a:lumOff val="9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1A7FACB-8965-4EC9-B8AF-1F292BF879AA}"/>
                </a:ext>
              </a:extLst>
            </p:cNvPr>
            <p:cNvSpPr/>
            <p:nvPr/>
          </p:nvSpPr>
          <p:spPr>
            <a:xfrm>
              <a:off x="1144390" y="2545702"/>
              <a:ext cx="632093" cy="63209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chemeClr val="accent1"/>
                  </a:solidFill>
                  <a:latin typeface="Whitney Semibold" pitchFamily="50" charset="0"/>
                </a:rPr>
                <a:t>01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0505CB-19B1-4715-8AEF-179DE18869F0}"/>
              </a:ext>
            </a:extLst>
          </p:cNvPr>
          <p:cNvGrpSpPr/>
          <p:nvPr userDrawn="1"/>
        </p:nvGrpSpPr>
        <p:grpSpPr>
          <a:xfrm>
            <a:off x="2998616" y="-508000"/>
            <a:ext cx="632093" cy="3685795"/>
            <a:chOff x="1144390" y="-508000"/>
            <a:chExt cx="632093" cy="3685795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E8198BF-DA4F-4E7E-B6A9-B8DE9E8CC10B}"/>
                </a:ext>
              </a:extLst>
            </p:cNvPr>
            <p:cNvCxnSpPr>
              <a:cxnSpLocks/>
            </p:cNvCxnSpPr>
            <p:nvPr/>
          </p:nvCxnSpPr>
          <p:spPr>
            <a:xfrm>
              <a:off x="1460436" y="-508000"/>
              <a:ext cx="0" cy="3685634"/>
            </a:xfrm>
            <a:prstGeom prst="line">
              <a:avLst/>
            </a:prstGeom>
            <a:ln w="76200" cap="rnd">
              <a:solidFill>
                <a:schemeClr val="tx2">
                  <a:lumMod val="10000"/>
                  <a:lumOff val="9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8483557-2628-43A2-A7CD-5131B2E6784F}"/>
                </a:ext>
              </a:extLst>
            </p:cNvPr>
            <p:cNvSpPr/>
            <p:nvPr/>
          </p:nvSpPr>
          <p:spPr>
            <a:xfrm>
              <a:off x="1144390" y="2545702"/>
              <a:ext cx="632093" cy="63209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chemeClr val="accent5"/>
                  </a:solidFill>
                  <a:latin typeface="Whitney Semibold" pitchFamily="50" charset="0"/>
                </a:rPr>
                <a:t>02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C35AEC-52B5-49C6-B232-88E5CE7DEDC2}"/>
              </a:ext>
            </a:extLst>
          </p:cNvPr>
          <p:cNvGrpSpPr/>
          <p:nvPr userDrawn="1"/>
        </p:nvGrpSpPr>
        <p:grpSpPr>
          <a:xfrm>
            <a:off x="4852842" y="-508000"/>
            <a:ext cx="632093" cy="3685795"/>
            <a:chOff x="1144390" y="-508000"/>
            <a:chExt cx="632093" cy="368579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20A5DB-97AE-4F1D-AFB8-0E82D3B7BA71}"/>
                </a:ext>
              </a:extLst>
            </p:cNvPr>
            <p:cNvCxnSpPr>
              <a:cxnSpLocks/>
            </p:cNvCxnSpPr>
            <p:nvPr/>
          </p:nvCxnSpPr>
          <p:spPr>
            <a:xfrm>
              <a:off x="1460436" y="-508000"/>
              <a:ext cx="0" cy="3685634"/>
            </a:xfrm>
            <a:prstGeom prst="line">
              <a:avLst/>
            </a:prstGeom>
            <a:ln w="76200" cap="rnd">
              <a:solidFill>
                <a:schemeClr val="tx2">
                  <a:lumMod val="10000"/>
                  <a:lumOff val="9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8406B2B-E583-4EA2-A9AA-51D775073684}"/>
                </a:ext>
              </a:extLst>
            </p:cNvPr>
            <p:cNvSpPr/>
            <p:nvPr/>
          </p:nvSpPr>
          <p:spPr>
            <a:xfrm>
              <a:off x="1144390" y="2545702"/>
              <a:ext cx="632093" cy="63209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5756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rgbClr val="5756D5"/>
                  </a:solidFill>
                  <a:latin typeface="Whitney Semibold" pitchFamily="50" charset="0"/>
                </a:rPr>
                <a:t>03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24C9DF8-2CEE-41E6-AF1D-998F7F2AF025}"/>
              </a:ext>
            </a:extLst>
          </p:cNvPr>
          <p:cNvGrpSpPr/>
          <p:nvPr userDrawn="1"/>
        </p:nvGrpSpPr>
        <p:grpSpPr>
          <a:xfrm>
            <a:off x="6707068" y="-508000"/>
            <a:ext cx="632093" cy="3685795"/>
            <a:chOff x="1144390" y="-508000"/>
            <a:chExt cx="632093" cy="3685795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F4F8974-C201-4354-A0C3-0F21CEA915ED}"/>
                </a:ext>
              </a:extLst>
            </p:cNvPr>
            <p:cNvCxnSpPr>
              <a:cxnSpLocks/>
            </p:cNvCxnSpPr>
            <p:nvPr/>
          </p:nvCxnSpPr>
          <p:spPr>
            <a:xfrm>
              <a:off x="1460436" y="-508000"/>
              <a:ext cx="0" cy="3685634"/>
            </a:xfrm>
            <a:prstGeom prst="line">
              <a:avLst/>
            </a:prstGeom>
            <a:ln w="76200" cap="rnd">
              <a:solidFill>
                <a:schemeClr val="tx2">
                  <a:lumMod val="10000"/>
                  <a:lumOff val="9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CAE065F-D3F3-4593-A461-5425B86EE8E7}"/>
                </a:ext>
              </a:extLst>
            </p:cNvPr>
            <p:cNvSpPr/>
            <p:nvPr/>
          </p:nvSpPr>
          <p:spPr>
            <a:xfrm>
              <a:off x="1144390" y="2545702"/>
              <a:ext cx="632093" cy="63209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rgbClr val="20AEBC"/>
                  </a:solidFill>
                  <a:latin typeface="Whitney Semibold" pitchFamily="50" charset="0"/>
                </a:rPr>
                <a:t>04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9F421E9-A99D-46C6-B73D-29ED6A77A123}"/>
              </a:ext>
            </a:extLst>
          </p:cNvPr>
          <p:cNvGrpSpPr/>
          <p:nvPr userDrawn="1"/>
        </p:nvGrpSpPr>
        <p:grpSpPr>
          <a:xfrm>
            <a:off x="10415518" y="-508000"/>
            <a:ext cx="632093" cy="3685795"/>
            <a:chOff x="1144390" y="-508000"/>
            <a:chExt cx="632093" cy="368579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9A506BA-A650-468D-9192-AE80D2AF4BC5}"/>
                </a:ext>
              </a:extLst>
            </p:cNvPr>
            <p:cNvCxnSpPr>
              <a:cxnSpLocks/>
            </p:cNvCxnSpPr>
            <p:nvPr/>
          </p:nvCxnSpPr>
          <p:spPr>
            <a:xfrm>
              <a:off x="1460436" y="-508000"/>
              <a:ext cx="0" cy="3685634"/>
            </a:xfrm>
            <a:prstGeom prst="line">
              <a:avLst/>
            </a:prstGeom>
            <a:ln w="76200" cap="rnd">
              <a:solidFill>
                <a:schemeClr val="tx2">
                  <a:lumMod val="10000"/>
                  <a:lumOff val="9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F33A909-3937-49B8-80E9-3F404B5C736D}"/>
                </a:ext>
              </a:extLst>
            </p:cNvPr>
            <p:cNvSpPr/>
            <p:nvPr/>
          </p:nvSpPr>
          <p:spPr>
            <a:xfrm>
              <a:off x="1144390" y="2545702"/>
              <a:ext cx="632093" cy="63209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DE08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rgbClr val="DE0833"/>
                  </a:solidFill>
                  <a:latin typeface="Whitney Semibold" pitchFamily="50" charset="0"/>
                </a:rPr>
                <a:t>06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F5FEBF4-31A6-40C9-8DA6-2286E2FE22CE}"/>
              </a:ext>
            </a:extLst>
          </p:cNvPr>
          <p:cNvGrpSpPr/>
          <p:nvPr userDrawn="1"/>
        </p:nvGrpSpPr>
        <p:grpSpPr>
          <a:xfrm>
            <a:off x="8561294" y="-508000"/>
            <a:ext cx="632093" cy="3685795"/>
            <a:chOff x="1144390" y="-508000"/>
            <a:chExt cx="632093" cy="3685795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F1737C3-DC15-4123-BD67-01B5C3064E70}"/>
                </a:ext>
              </a:extLst>
            </p:cNvPr>
            <p:cNvCxnSpPr>
              <a:cxnSpLocks/>
            </p:cNvCxnSpPr>
            <p:nvPr/>
          </p:nvCxnSpPr>
          <p:spPr>
            <a:xfrm>
              <a:off x="1460436" y="-508000"/>
              <a:ext cx="0" cy="3685634"/>
            </a:xfrm>
            <a:prstGeom prst="line">
              <a:avLst/>
            </a:prstGeom>
            <a:ln w="76200" cap="rnd">
              <a:solidFill>
                <a:schemeClr val="tx2">
                  <a:lumMod val="10000"/>
                  <a:lumOff val="9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178CB57-7FA1-48B1-9420-70D47CA37083}"/>
                </a:ext>
              </a:extLst>
            </p:cNvPr>
            <p:cNvSpPr/>
            <p:nvPr/>
          </p:nvSpPr>
          <p:spPr>
            <a:xfrm>
              <a:off x="1144390" y="2545702"/>
              <a:ext cx="632093" cy="63209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chemeClr val="accent3"/>
                  </a:solidFill>
                  <a:latin typeface="Whitney Semibold" pitchFamily="50" charset="0"/>
                </a:rPr>
                <a:t>05</a:t>
              </a:r>
            </a:p>
          </p:txBody>
        </p:sp>
      </p:grp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22113D9-1366-4758-887A-34B7EA135495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27274" y="3160415"/>
            <a:ext cx="1854226" cy="2418513"/>
          </a:xfrm>
        </p:spPr>
        <p:txBody>
          <a:bodyPr lIns="180000" tIns="468000" rIns="180000" anchor="t">
            <a:noAutofit/>
          </a:bodyPr>
          <a:lstStyle>
            <a:lvl1pPr marL="0" indent="0" algn="ctr">
              <a:buNone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1</a:t>
            </a:r>
            <a:endParaRPr lang="en-GB"/>
          </a:p>
        </p:txBody>
      </p:sp>
      <p:sp>
        <p:nvSpPr>
          <p:cNvPr id="64" name="Text Placeholder 24">
            <a:extLst>
              <a:ext uri="{FF2B5EF4-FFF2-40B4-BE49-F238E27FC236}">
                <a16:creationId xmlns:a16="http://schemas.microsoft.com/office/drawing/2014/main" id="{7E1A6DFF-44F6-4E16-8274-D7541315E43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0289" y="3160415"/>
            <a:ext cx="1854226" cy="2418513"/>
          </a:xfrm>
        </p:spPr>
        <p:txBody>
          <a:bodyPr lIns="180000" tIns="468000" rIns="180000" anchor="t">
            <a:noAutofit/>
          </a:bodyPr>
          <a:lstStyle>
            <a:lvl1pPr marL="0" indent="0" algn="ctr">
              <a:buNone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1</a:t>
            </a:r>
            <a:endParaRPr lang="en-GB"/>
          </a:p>
        </p:txBody>
      </p:sp>
      <p:sp>
        <p:nvSpPr>
          <p:cNvPr id="65" name="Text Placeholder 24">
            <a:extLst>
              <a:ext uri="{FF2B5EF4-FFF2-40B4-BE49-F238E27FC236}">
                <a16:creationId xmlns:a16="http://schemas.microsoft.com/office/drawing/2014/main" id="{28D9D697-74EB-4531-B9C0-69014BE0EF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3304" y="3160415"/>
            <a:ext cx="1854226" cy="2418513"/>
          </a:xfrm>
        </p:spPr>
        <p:txBody>
          <a:bodyPr lIns="180000" tIns="468000" rIns="180000" anchor="t">
            <a:noAutofit/>
          </a:bodyPr>
          <a:lstStyle>
            <a:lvl1pPr marL="0" indent="0" algn="ctr">
              <a:buNone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1</a:t>
            </a:r>
            <a:endParaRPr lang="en-GB"/>
          </a:p>
        </p:txBody>
      </p:sp>
      <p:sp>
        <p:nvSpPr>
          <p:cNvPr id="66" name="Text Placeholder 24">
            <a:extLst>
              <a:ext uri="{FF2B5EF4-FFF2-40B4-BE49-F238E27FC236}">
                <a16:creationId xmlns:a16="http://schemas.microsoft.com/office/drawing/2014/main" id="{F3ABB910-DC41-417C-B858-8280B5FE23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6319" y="3160415"/>
            <a:ext cx="1854226" cy="2418513"/>
          </a:xfrm>
        </p:spPr>
        <p:txBody>
          <a:bodyPr lIns="180000" tIns="468000" rIns="180000" anchor="t">
            <a:noAutofit/>
          </a:bodyPr>
          <a:lstStyle>
            <a:lvl1pPr marL="0" indent="0" algn="ctr">
              <a:buNone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1</a:t>
            </a:r>
            <a:endParaRPr lang="en-GB"/>
          </a:p>
        </p:txBody>
      </p:sp>
      <p:sp>
        <p:nvSpPr>
          <p:cNvPr id="67" name="Text Placeholder 24">
            <a:extLst>
              <a:ext uri="{FF2B5EF4-FFF2-40B4-BE49-F238E27FC236}">
                <a16:creationId xmlns:a16="http://schemas.microsoft.com/office/drawing/2014/main" id="{4EA600A8-23D5-47CB-94E5-E67FBFB894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39334" y="3160415"/>
            <a:ext cx="1854226" cy="2418513"/>
          </a:xfrm>
        </p:spPr>
        <p:txBody>
          <a:bodyPr lIns="180000" tIns="468000" rIns="180000" anchor="t">
            <a:noAutofit/>
          </a:bodyPr>
          <a:lstStyle>
            <a:lvl1pPr marL="0" indent="0" algn="ctr">
              <a:buNone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1</a:t>
            </a:r>
            <a:endParaRPr lang="en-GB"/>
          </a:p>
        </p:txBody>
      </p:sp>
      <p:sp>
        <p:nvSpPr>
          <p:cNvPr id="68" name="Text Placeholder 24">
            <a:extLst>
              <a:ext uri="{FF2B5EF4-FFF2-40B4-BE49-F238E27FC236}">
                <a16:creationId xmlns:a16="http://schemas.microsoft.com/office/drawing/2014/main" id="{CE25ECE2-97EE-4DCF-BA6C-AF887AD9B4E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92348" y="3160415"/>
            <a:ext cx="1854226" cy="2418513"/>
          </a:xfrm>
        </p:spPr>
        <p:txBody>
          <a:bodyPr lIns="180000" tIns="468000" rIns="180000" anchor="t">
            <a:noAutofit/>
          </a:bodyPr>
          <a:lstStyle>
            <a:lvl1pPr marL="0" indent="0" algn="ctr">
              <a:buNone/>
              <a:defRPr lang="en-GB" sz="20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2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en-GB" sz="2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Agenda </a:t>
            </a:r>
          </a:p>
          <a:p>
            <a:pPr lvl="0"/>
            <a:r>
              <a:rPr lang="en-US"/>
              <a:t>point 1</a:t>
            </a: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7EC498-43B9-470F-872C-3EEA5427D2DC}"/>
              </a:ext>
            </a:extLst>
          </p:cNvPr>
          <p:cNvGrpSpPr/>
          <p:nvPr userDrawn="1"/>
        </p:nvGrpSpPr>
        <p:grpSpPr>
          <a:xfrm>
            <a:off x="1144390" y="-508000"/>
            <a:ext cx="632093" cy="3685795"/>
            <a:chOff x="1144390" y="-508000"/>
            <a:chExt cx="632093" cy="368579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BA561BD-41EF-41D1-845A-502294A50751}"/>
                </a:ext>
              </a:extLst>
            </p:cNvPr>
            <p:cNvCxnSpPr>
              <a:cxnSpLocks/>
            </p:cNvCxnSpPr>
            <p:nvPr/>
          </p:nvCxnSpPr>
          <p:spPr>
            <a:xfrm>
              <a:off x="1460436" y="-508000"/>
              <a:ext cx="0" cy="3685634"/>
            </a:xfrm>
            <a:prstGeom prst="line">
              <a:avLst/>
            </a:prstGeom>
            <a:ln w="76200" cap="rnd">
              <a:solidFill>
                <a:schemeClr val="tx2">
                  <a:lumMod val="10000"/>
                  <a:lumOff val="9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26A4AA6-CD53-4BB4-9F0B-E498B092A2A8}"/>
                </a:ext>
              </a:extLst>
            </p:cNvPr>
            <p:cNvSpPr/>
            <p:nvPr/>
          </p:nvSpPr>
          <p:spPr>
            <a:xfrm>
              <a:off x="1144390" y="2545702"/>
              <a:ext cx="632093" cy="63209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2400">
                  <a:solidFill>
                    <a:schemeClr val="accent1"/>
                  </a:solidFill>
                  <a:latin typeface="Whitney Semibold" pitchFamily="50" charset="0"/>
                </a:rPr>
                <a:t>01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21" y="320736"/>
            <a:ext cx="8725270" cy="522642"/>
          </a:xfrm>
        </p:spPr>
        <p:txBody>
          <a:bodyPr/>
          <a:lstStyle>
            <a:lvl1pPr>
              <a:defRPr sz="32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03213" y="843378"/>
            <a:ext cx="8724900" cy="3416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buNone/>
              <a:defRPr kumimoji="0" lang="en-GB" sz="1800" b="0" i="0" u="none" strike="noStrike" kern="1200" cap="none" spc="0" normalizeH="0" baseline="0" dirty="0">
                <a:ln>
                  <a:noFill/>
                </a:ln>
                <a:solidFill>
                  <a:srgbClr val="23282C">
                    <a:alpha val="50000"/>
                  </a:srgbClr>
                </a:solidFill>
                <a:effectLst/>
                <a:uLnTx/>
                <a:uFillTx/>
                <a:latin typeface="Whitney Book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/>
              <a:t>Click to edit 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167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6000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46000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accel="46000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accel="46000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accel="46000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accel="46000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accel="46000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7008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6498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rgbClr val="23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21" y="320736"/>
            <a:ext cx="8725270" cy="522642"/>
          </a:xfr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600" kern="120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6550" y="6308677"/>
            <a:ext cx="720000" cy="319699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303321" y="6110056"/>
            <a:ext cx="11545779" cy="0"/>
          </a:xfrm>
          <a:prstGeom prst="line">
            <a:avLst/>
          </a:prstGeom>
          <a:ln w="3175">
            <a:solidFill>
              <a:srgbClr val="D3D4D6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03213" y="715963"/>
            <a:ext cx="8724900" cy="3778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>
                    <a:alpha val="50000"/>
                  </a:schemeClr>
                </a:solidFill>
                <a:latin typeface="Whitney Book" pitchFamily="50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Whitney Book" pitchFamily="50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Whitney Book" pitchFamily="50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Whitney Book" pitchFamily="50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Whitney Book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373B93A-1F5D-423C-95B2-0201070E1F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4312" y="6289608"/>
            <a:ext cx="868376" cy="320742"/>
          </a:xfrm>
          <a:ln>
            <a:noFill/>
          </a:ln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600"/>
            </a:lvl1pPr>
          </a:lstStyle>
          <a:p>
            <a:r>
              <a:rPr lang="en-GB"/>
              <a:t>Add logo here</a:t>
            </a:r>
          </a:p>
          <a:p>
            <a:r>
              <a:rPr lang="en-GB"/>
              <a:t>2cm x .90cm</a:t>
            </a:r>
          </a:p>
        </p:txBody>
      </p:sp>
    </p:spTree>
    <p:extLst>
      <p:ext uri="{BB962C8B-B14F-4D97-AF65-F5344CB8AC3E}">
        <p14:creationId xmlns:p14="http://schemas.microsoft.com/office/powerpoint/2010/main" val="79351898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urple B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 hasCustomPrompt="1"/>
          </p:nvPr>
        </p:nvSpPr>
        <p:spPr>
          <a:xfrm>
            <a:off x="2566988" y="768350"/>
            <a:ext cx="1303337" cy="407988"/>
          </a:xfrm>
        </p:spPr>
        <p:txBody>
          <a:bodyPr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Partner logo 3.6cm | height 1.10cm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24060" y="2193633"/>
            <a:ext cx="6949335" cy="646331"/>
          </a:xfrm>
        </p:spPr>
        <p:txBody>
          <a:bodyPr anchor="b"/>
          <a:lstStyle>
            <a:lvl1pPr marL="0" algn="l" defTabSz="914400" rtl="0" eaLnBrk="1" latinLnBrk="0" hangingPunct="1">
              <a:defRPr lang="en-GB" sz="3600" kern="1200" dirty="0">
                <a:solidFill>
                  <a:schemeClr val="bg1"/>
                </a:solidFill>
                <a:latin typeface="Whitney Semibold" pitchFamily="50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24060" y="2762565"/>
            <a:ext cx="6949335" cy="64633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800" kern="1200" dirty="0">
                <a:solidFill>
                  <a:schemeClr val="bg1"/>
                </a:solidFill>
                <a:latin typeface="Whitney Book" pitchFamily="50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4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524060" y="5843216"/>
            <a:ext cx="1080000" cy="407988"/>
          </a:xfrm>
        </p:spPr>
        <p:txBody>
          <a:bodyPr>
            <a:noAutofit/>
          </a:bodyPr>
          <a:lstStyle>
            <a:lvl1pPr marL="0" indent="0"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Partner logo 3cm | height 1.10cm | 50% transparency</a:t>
            </a:r>
          </a:p>
        </p:txBody>
      </p:sp>
      <p:sp>
        <p:nvSpPr>
          <p:cNvPr id="30" name="AutoShape 3"/>
          <p:cNvSpPr>
            <a:spLocks noChangeAspect="1" noChangeArrowheads="1" noTextEdit="1"/>
          </p:cNvSpPr>
          <p:nvPr userDrawn="1"/>
        </p:nvSpPr>
        <p:spPr bwMode="auto">
          <a:xfrm>
            <a:off x="4297363" y="0"/>
            <a:ext cx="792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Picture Placeholder 18"/>
          <p:cNvSpPr>
            <a:spLocks noGrp="1"/>
          </p:cNvSpPr>
          <p:nvPr>
            <p:ph type="pic" sz="quarter" idx="12" hasCustomPrompt="1"/>
          </p:nvPr>
        </p:nvSpPr>
        <p:spPr>
          <a:xfrm>
            <a:off x="1722075" y="5843216"/>
            <a:ext cx="1080000" cy="407988"/>
          </a:xfrm>
        </p:spPr>
        <p:txBody>
          <a:bodyPr>
            <a:noAutofit/>
          </a:bodyPr>
          <a:lstStyle>
            <a:lvl1pPr marL="0" indent="0">
              <a:buNone/>
              <a:defRPr sz="9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Partner logo 3cm | height 1.10cm | 50% transparency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60" y="490352"/>
            <a:ext cx="1713600" cy="76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1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Globa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3CFB6B-CAD0-41BD-BCF3-601ED3CF454F}"/>
              </a:ext>
            </a:extLst>
          </p:cNvPr>
          <p:cNvSpPr/>
          <p:nvPr userDrawn="1"/>
        </p:nvSpPr>
        <p:spPr>
          <a:xfrm>
            <a:off x="159657" y="5921829"/>
            <a:ext cx="11858172" cy="936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E2ACF38-AD12-4BE8-8FC5-0D1ECFBBE3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6" t="12018" r="138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Picture Placeholder 18"/>
          <p:cNvSpPr>
            <a:spLocks noGrp="1"/>
          </p:cNvSpPr>
          <p:nvPr>
            <p:ph type="pic" sz="quarter" idx="10" hasCustomPrompt="1"/>
          </p:nvPr>
        </p:nvSpPr>
        <p:spPr>
          <a:xfrm>
            <a:off x="2566988" y="768350"/>
            <a:ext cx="1303337" cy="407988"/>
          </a:xfrm>
        </p:spPr>
        <p:txBody>
          <a:bodyPr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Partner logo 3.6cm | height 1.10cm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24060" y="2505167"/>
            <a:ext cx="5885705" cy="1495638"/>
          </a:xfrm>
        </p:spPr>
        <p:txBody>
          <a:bodyPr anchor="t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24060" y="4093895"/>
            <a:ext cx="5885705" cy="64633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0" name="AutoShape 3"/>
          <p:cNvSpPr>
            <a:spLocks noChangeAspect="1" noChangeArrowheads="1" noTextEdit="1"/>
          </p:cNvSpPr>
          <p:nvPr userDrawn="1"/>
        </p:nvSpPr>
        <p:spPr bwMode="auto">
          <a:xfrm>
            <a:off x="4297363" y="0"/>
            <a:ext cx="792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F878B-A13C-44D0-A925-691B90B36B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60" y="490352"/>
            <a:ext cx="1708463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0438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Globa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3CFB6B-CAD0-41BD-BCF3-601ED3CF454F}"/>
              </a:ext>
            </a:extLst>
          </p:cNvPr>
          <p:cNvSpPr/>
          <p:nvPr userDrawn="1"/>
        </p:nvSpPr>
        <p:spPr>
          <a:xfrm>
            <a:off x="159657" y="5921829"/>
            <a:ext cx="11858172" cy="936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374DF88-E96F-453C-A92C-17496DDE92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6" t="12018" r="138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Picture Placeholder 18"/>
          <p:cNvSpPr>
            <a:spLocks noGrp="1"/>
          </p:cNvSpPr>
          <p:nvPr>
            <p:ph type="pic" sz="quarter" idx="10" hasCustomPrompt="1"/>
          </p:nvPr>
        </p:nvSpPr>
        <p:spPr>
          <a:xfrm>
            <a:off x="2566988" y="768350"/>
            <a:ext cx="1303337" cy="407988"/>
          </a:xfrm>
        </p:spPr>
        <p:txBody>
          <a:bodyPr>
            <a:no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Partner logo 3.6cm | height 1.10cm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24060" y="2505168"/>
            <a:ext cx="5885705" cy="1495638"/>
          </a:xfrm>
        </p:spPr>
        <p:txBody>
          <a:bodyPr anchor="t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  <a:endParaRPr lang="en-GB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24060" y="4093895"/>
            <a:ext cx="5885705" cy="64633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30" name="AutoShape 3"/>
          <p:cNvSpPr>
            <a:spLocks noChangeAspect="1" noChangeArrowheads="1" noTextEdit="1"/>
          </p:cNvSpPr>
          <p:nvPr userDrawn="1"/>
        </p:nvSpPr>
        <p:spPr bwMode="auto">
          <a:xfrm>
            <a:off x="4297363" y="0"/>
            <a:ext cx="792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4D6305-BC02-4A8D-B8DE-CB81D39E063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060" y="490352"/>
            <a:ext cx="1709592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73591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lobal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 hasCustomPrompt="1"/>
          </p:nvPr>
        </p:nvSpPr>
        <p:spPr>
          <a:xfrm>
            <a:off x="2566988" y="768350"/>
            <a:ext cx="1303337" cy="407988"/>
          </a:xfr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</a:lstStyle>
          <a:p>
            <a:r>
              <a:rPr lang="en-GB"/>
              <a:t>Partner logo 3.6cm | height 1.10cm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24059" y="2193633"/>
            <a:ext cx="8648969" cy="646331"/>
          </a:xfrm>
        </p:spPr>
        <p:txBody>
          <a:bodyPr anchor="t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kern="1200" dirty="0">
                <a:solidFill>
                  <a:srgbClr val="23282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24060" y="2946563"/>
            <a:ext cx="6949335" cy="64633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800" kern="1200" dirty="0">
                <a:solidFill>
                  <a:srgbClr val="23282C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42240" y="5852160"/>
            <a:ext cx="11826240" cy="87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60" y="490352"/>
            <a:ext cx="1713600" cy="760883"/>
          </a:xfrm>
          <a:prstGeom prst="rect">
            <a:avLst/>
          </a:prstGeom>
        </p:spPr>
      </p:pic>
      <p:sp>
        <p:nvSpPr>
          <p:cNvPr id="30" name="AutoShape 3"/>
          <p:cNvSpPr>
            <a:spLocks noChangeAspect="1" noChangeArrowheads="1" noTextEdit="1"/>
          </p:cNvSpPr>
          <p:nvPr userDrawn="1"/>
        </p:nvSpPr>
        <p:spPr bwMode="auto">
          <a:xfrm>
            <a:off x="4297363" y="0"/>
            <a:ext cx="792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411" name="Picture 3410">
            <a:extLst>
              <a:ext uri="{FF2B5EF4-FFF2-40B4-BE49-F238E27FC236}">
                <a16:creationId xmlns:a16="http://schemas.microsoft.com/office/drawing/2014/main" id="{AADEFA4D-BC3A-45DF-A2FF-4EDA9C6620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1" y="3269729"/>
            <a:ext cx="12248768" cy="373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6579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Global graphic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 hasCustomPrompt="1"/>
          </p:nvPr>
        </p:nvSpPr>
        <p:spPr>
          <a:xfrm>
            <a:off x="2566988" y="768350"/>
            <a:ext cx="1303337" cy="407988"/>
          </a:xfr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</a:lstStyle>
          <a:p>
            <a:r>
              <a:rPr lang="en-GB"/>
              <a:t>Partner logo 3.6cm | height 1.10cm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24059" y="2193633"/>
            <a:ext cx="8648969" cy="646331"/>
          </a:xfrm>
        </p:spPr>
        <p:txBody>
          <a:bodyPr anchor="t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5400" kern="1200" dirty="0">
                <a:solidFill>
                  <a:srgbClr val="23282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24060" y="2946563"/>
            <a:ext cx="6949335" cy="646331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buNone/>
              <a:defRPr lang="en-GB" sz="2800" kern="1200" dirty="0">
                <a:solidFill>
                  <a:srgbClr val="23282C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Rectangle 13"/>
          <p:cNvSpPr/>
          <p:nvPr userDrawn="1"/>
        </p:nvSpPr>
        <p:spPr>
          <a:xfrm>
            <a:off x="142240" y="5852160"/>
            <a:ext cx="11826240" cy="873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60" y="490352"/>
            <a:ext cx="1713600" cy="760883"/>
          </a:xfrm>
          <a:prstGeom prst="rect">
            <a:avLst/>
          </a:prstGeom>
        </p:spPr>
      </p:pic>
      <p:sp>
        <p:nvSpPr>
          <p:cNvPr id="30" name="AutoShape 3"/>
          <p:cNvSpPr>
            <a:spLocks noChangeAspect="1" noChangeArrowheads="1" noTextEdit="1"/>
          </p:cNvSpPr>
          <p:nvPr userDrawn="1"/>
        </p:nvSpPr>
        <p:spPr bwMode="auto">
          <a:xfrm>
            <a:off x="4297363" y="0"/>
            <a:ext cx="7921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A200E1-B0D1-43B0-8860-CA107FBE1C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677669"/>
            <a:ext cx="12247200" cy="318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3920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Whitney Book" pitchFamily="50" charset="0"/>
              </a:defRPr>
            </a:lvl1pPr>
            <a:lvl2pPr>
              <a:defRPr>
                <a:latin typeface="Whitney Book" pitchFamily="50" charset="0"/>
              </a:defRPr>
            </a:lvl2pPr>
            <a:lvl3pPr>
              <a:defRPr>
                <a:latin typeface="Whitney Book" pitchFamily="50" charset="0"/>
              </a:defRPr>
            </a:lvl3pPr>
            <a:lvl4pPr>
              <a:defRPr>
                <a:latin typeface="Whitney Book" pitchFamily="50" charset="0"/>
              </a:defRPr>
            </a:lvl4pPr>
            <a:lvl5pPr>
              <a:defRPr>
                <a:latin typeface="Whitney Book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3213" y="747713"/>
            <a:ext cx="8724900" cy="457200"/>
          </a:xfrm>
        </p:spPr>
        <p:txBody>
          <a:bodyPr>
            <a:normAutofit/>
          </a:bodyPr>
          <a:lstStyle>
            <a:lvl1pPr marL="228600" indent="-228600">
              <a:buNone/>
              <a:defRPr kumimoji="0" lang="en-US" sz="1800" b="0" i="0" u="none" strike="noStrike" kern="1200" cap="none" spc="0" normalizeH="0" baseline="0" dirty="0" smtClean="0">
                <a:ln>
                  <a:noFill/>
                </a:ln>
                <a:solidFill>
                  <a:srgbClr val="23282C">
                    <a:alpha val="50000"/>
                  </a:srgbClr>
                </a:solidFill>
                <a:effectLst/>
                <a:uLnTx/>
                <a:uFillTx/>
                <a:latin typeface="Whitney Book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89716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- customis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2A825-1B6A-4393-A885-B5B6FB8985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61F495F-EECF-48B6-9C04-D90D83D513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0167" y="2436407"/>
            <a:ext cx="9351667" cy="638489"/>
          </a:xfr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bg1"/>
                </a:solidFill>
                <a:latin typeface="Whitney Semi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sub-divider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80C8385-3ED1-4B80-8035-403EE835A9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0167" y="3122405"/>
            <a:ext cx="4491683" cy="867930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buNone/>
              <a:defRPr lang="en-GB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sub-divider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58039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ivider - Orang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F2A825-1B6A-4393-A885-B5B6FB8985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095DB8-99FC-4CDC-8349-4894F49B5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12191999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3754658A-EE42-46EC-BB04-7223241818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20167" y="3122405"/>
            <a:ext cx="4491683" cy="867930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buNone/>
              <a:defRPr lang="en-GB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sub-divider subtitle style</a:t>
            </a:r>
            <a:endParaRPr lang="en-GB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61F495F-EECF-48B6-9C04-D90D83D513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20167" y="2436407"/>
            <a:ext cx="9351667" cy="638489"/>
          </a:xfr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bg1"/>
                </a:solidFill>
                <a:latin typeface="Whitney Semibold" pitchFamily="50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sub-divider title</a:t>
            </a:r>
          </a:p>
        </p:txBody>
      </p:sp>
    </p:spTree>
    <p:extLst>
      <p:ext uri="{BB962C8B-B14F-4D97-AF65-F5344CB8AC3E}">
        <p14:creationId xmlns:p14="http://schemas.microsoft.com/office/powerpoint/2010/main" val="410858406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3321" y="320736"/>
            <a:ext cx="8725270" cy="5226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8473" y="1429305"/>
            <a:ext cx="11585359" cy="4358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303321" y="6110056"/>
            <a:ext cx="11545779" cy="0"/>
          </a:xfrm>
          <a:prstGeom prst="line">
            <a:avLst/>
          </a:prstGeom>
          <a:ln w="3175">
            <a:solidFill>
              <a:srgbClr val="D3D4D6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6550" y="6308677"/>
            <a:ext cx="720000" cy="319699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6306125-EDBB-4928-B06C-0457059DF9A9}"/>
              </a:ext>
            </a:extLst>
          </p:cNvPr>
          <p:cNvSpPr txBox="1">
            <a:spLocks/>
          </p:cNvSpPr>
          <p:nvPr userDrawn="1"/>
        </p:nvSpPr>
        <p:spPr>
          <a:xfrm>
            <a:off x="328613" y="6374168"/>
            <a:ext cx="5489575" cy="2667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kern="1200">
                <a:solidFill>
                  <a:srgbClr val="23282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282C"/>
                </a:solidFill>
                <a:latin typeface="Whitney Book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23282C"/>
                </a:solidFill>
                <a:latin typeface="Whitney Book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28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328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9377F7-488B-4F46-A0A7-545954D72BFB}" type="slidenum">
              <a:rPr lang="en-GB" smtClean="0">
                <a:latin typeface="Whitney Semibold" pitchFamily="50" charset="0"/>
              </a:rPr>
              <a:pPr/>
              <a:t>‹#›</a:t>
            </a:fld>
            <a:r>
              <a:rPr lang="en-GB"/>
              <a:t>   | Select ‘View’ -&gt; ‘Slide Master’ -&gt; Scroll to top -&gt; Select first slide to edit footer text </a:t>
            </a:r>
          </a:p>
        </p:txBody>
      </p:sp>
    </p:spTree>
    <p:extLst>
      <p:ext uri="{BB962C8B-B14F-4D97-AF65-F5344CB8AC3E}">
        <p14:creationId xmlns:p14="http://schemas.microsoft.com/office/powerpoint/2010/main" val="16266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23282C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23282C"/>
          </a:solidFill>
          <a:latin typeface="Whitney Book" pitchFamily="50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3282C"/>
          </a:solidFill>
          <a:latin typeface="Whitney Book" pitchFamily="50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23282C"/>
          </a:solidFill>
          <a:latin typeface="Whitney Book" pitchFamily="50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3282C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3282C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kb.zanox.com/display/marketing/Company+Presentation+Template" TargetMode="External"/><Relationship Id="rId11" Type="http://schemas.openxmlformats.org/officeDocument/2006/relationships/image" Target="../media/image23.png"/><Relationship Id="rId5" Type="http://schemas.openxmlformats.org/officeDocument/2006/relationships/image" Target="../media/image19.sv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hyperlink" Target="https://www.awin.com/awin-report/2021/global/2020-review/us/?utm_source=us&amp;utm_medium=case-study&amp;utm_campaign=awin-report-2021#success-stor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60000" contrast="-4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F4567140-9F2D-41DB-BDF8-33DA8BFF82CD}"/>
              </a:ext>
            </a:extLst>
          </p:cNvPr>
          <p:cNvSpPr/>
          <p:nvPr/>
        </p:nvSpPr>
        <p:spPr>
          <a:xfrm>
            <a:off x="10734719" y="3032665"/>
            <a:ext cx="402713" cy="2013566"/>
          </a:xfrm>
          <a:custGeom>
            <a:avLst/>
            <a:gdLst>
              <a:gd name="connsiteX0" fmla="*/ 476250 w 952500"/>
              <a:gd name="connsiteY0" fmla="*/ 0 h 4762500"/>
              <a:gd name="connsiteX1" fmla="*/ 476250 w 952500"/>
              <a:gd name="connsiteY1" fmla="*/ 0 h 4762500"/>
              <a:gd name="connsiteX2" fmla="*/ 0 w 952500"/>
              <a:gd name="connsiteY2" fmla="*/ 476250 h 4762500"/>
              <a:gd name="connsiteX3" fmla="*/ 0 w 952500"/>
              <a:gd name="connsiteY3" fmla="*/ 4286250 h 4762500"/>
              <a:gd name="connsiteX4" fmla="*/ 476250 w 952500"/>
              <a:gd name="connsiteY4" fmla="*/ 4762500 h 4762500"/>
              <a:gd name="connsiteX5" fmla="*/ 476250 w 952500"/>
              <a:gd name="connsiteY5" fmla="*/ 4762500 h 4762500"/>
              <a:gd name="connsiteX6" fmla="*/ 952500 w 952500"/>
              <a:gd name="connsiteY6" fmla="*/ 4286250 h 4762500"/>
              <a:gd name="connsiteX7" fmla="*/ 952500 w 952500"/>
              <a:gd name="connsiteY7" fmla="*/ 476250 h 4762500"/>
              <a:gd name="connsiteX8" fmla="*/ 476250 w 952500"/>
              <a:gd name="connsiteY8" fmla="*/ 0 h 4762500"/>
              <a:gd name="connsiteX9" fmla="*/ 481013 w 952500"/>
              <a:gd name="connsiteY9" fmla="*/ 752475 h 4762500"/>
              <a:gd name="connsiteX10" fmla="*/ 238125 w 952500"/>
              <a:gd name="connsiteY10" fmla="*/ 509588 h 4762500"/>
              <a:gd name="connsiteX11" fmla="*/ 481013 w 952500"/>
              <a:gd name="connsiteY11" fmla="*/ 266700 h 4762500"/>
              <a:gd name="connsiteX12" fmla="*/ 723900 w 952500"/>
              <a:gd name="connsiteY12" fmla="*/ 509588 h 4762500"/>
              <a:gd name="connsiteX13" fmla="*/ 481013 w 952500"/>
              <a:gd name="connsiteY13" fmla="*/ 752475 h 47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52500" h="4762500">
                <a:moveTo>
                  <a:pt x="476250" y="0"/>
                </a:moveTo>
                <a:lnTo>
                  <a:pt x="476250" y="0"/>
                </a:lnTo>
                <a:cubicBezTo>
                  <a:pt x="213360" y="0"/>
                  <a:pt x="0" y="213360"/>
                  <a:pt x="0" y="476250"/>
                </a:cubicBezTo>
                <a:lnTo>
                  <a:pt x="0" y="4286250"/>
                </a:lnTo>
                <a:cubicBezTo>
                  <a:pt x="0" y="4549140"/>
                  <a:pt x="213360" y="4762500"/>
                  <a:pt x="476250" y="4762500"/>
                </a:cubicBezTo>
                <a:lnTo>
                  <a:pt x="476250" y="4762500"/>
                </a:lnTo>
                <a:cubicBezTo>
                  <a:pt x="739140" y="4762500"/>
                  <a:pt x="952500" y="4549140"/>
                  <a:pt x="952500" y="4286250"/>
                </a:cubicBezTo>
                <a:lnTo>
                  <a:pt x="952500" y="476250"/>
                </a:lnTo>
                <a:cubicBezTo>
                  <a:pt x="952500" y="213360"/>
                  <a:pt x="739140" y="0"/>
                  <a:pt x="476250" y="0"/>
                </a:cubicBezTo>
                <a:close/>
                <a:moveTo>
                  <a:pt x="481013" y="752475"/>
                </a:moveTo>
                <a:cubicBezTo>
                  <a:pt x="346710" y="752475"/>
                  <a:pt x="238125" y="643890"/>
                  <a:pt x="238125" y="509588"/>
                </a:cubicBezTo>
                <a:cubicBezTo>
                  <a:pt x="238125" y="375285"/>
                  <a:pt x="346710" y="266700"/>
                  <a:pt x="481013" y="266700"/>
                </a:cubicBezTo>
                <a:cubicBezTo>
                  <a:pt x="615315" y="266700"/>
                  <a:pt x="723900" y="375285"/>
                  <a:pt x="723900" y="509588"/>
                </a:cubicBezTo>
                <a:cubicBezTo>
                  <a:pt x="723900" y="643890"/>
                  <a:pt x="615315" y="752475"/>
                  <a:pt x="481013" y="752475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3282C"/>
              </a:solidFill>
              <a:effectLst/>
              <a:uLnTx/>
              <a:uFillTx/>
              <a:latin typeface="Whitney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BEEDE4-31C5-4229-B83A-17C9B8FBC0F8}"/>
              </a:ext>
            </a:extLst>
          </p:cNvPr>
          <p:cNvSpPr/>
          <p:nvPr/>
        </p:nvSpPr>
        <p:spPr>
          <a:xfrm>
            <a:off x="4011273" y="1726903"/>
            <a:ext cx="3191769" cy="3676704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72000" bIns="0" rtlCol="0" anchor="t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hitney Light"/>
                <a:ea typeface="+mn-ea"/>
                <a:cs typeface="+mn-cs"/>
              </a:rPr>
              <a:t>Amidst coronavirus, LA Apparel launched its inaugural affiliate program on the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hitney Light"/>
                <a:ea typeface="+mn-ea"/>
                <a:cs typeface="+mn-cs"/>
              </a:rPr>
              <a:t>ShareASale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hitney Light"/>
                <a:ea typeface="+mn-ea"/>
                <a:cs typeface="+mn-cs"/>
              </a:rPr>
              <a:t> platform alongside full-service digital marketing agency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hitney Light"/>
                <a:ea typeface="+mn-ea"/>
                <a:cs typeface="+mn-cs"/>
              </a:rPr>
              <a:t>DMiPartners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hitney Ligh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hitney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hitney Light"/>
                <a:ea typeface="+mn-ea"/>
                <a:cs typeface="+mn-cs"/>
              </a:rPr>
              <a:t>LA Apparel leveraged mass media to produce coverage for its new mask line - tapping into a cost-effective, yet powerful, method of promotion.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hitney Ligh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hitney Light"/>
                <a:ea typeface="+mn-ea"/>
                <a:cs typeface="+mn-cs"/>
              </a:rPr>
              <a:t>After just one month, the brand realized great success and secured ample coverage across high-profile content publications.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915ACB-FFDF-4E8D-A2B9-8520869331E5}"/>
              </a:ext>
            </a:extLst>
          </p:cNvPr>
          <p:cNvGrpSpPr/>
          <p:nvPr/>
        </p:nvGrpSpPr>
        <p:grpSpPr>
          <a:xfrm>
            <a:off x="7682297" y="1726900"/>
            <a:ext cx="4245818" cy="5340650"/>
            <a:chOff x="2876381" y="1879300"/>
            <a:chExt cx="4245818" cy="534065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ACF0E3-4270-43A7-AB44-C2920ED3DF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71314" y="2108864"/>
              <a:ext cx="12349" cy="5111086"/>
            </a:xfrm>
            <a:prstGeom prst="line">
              <a:avLst/>
            </a:prstGeom>
            <a:ln w="127000" cap="rnd">
              <a:solidFill>
                <a:schemeClr val="bg1">
                  <a:alpha val="2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86AEC7D-40F9-46AC-9F11-5E7FF96445E0}"/>
                </a:ext>
              </a:extLst>
            </p:cNvPr>
            <p:cNvGrpSpPr/>
            <p:nvPr/>
          </p:nvGrpSpPr>
          <p:grpSpPr>
            <a:xfrm>
              <a:off x="2876381" y="1879300"/>
              <a:ext cx="4245818" cy="4625097"/>
              <a:chOff x="2722050" y="1726900"/>
              <a:chExt cx="3833410" cy="4625097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4862CCF-2B38-4190-870F-5F492123170F}"/>
                  </a:ext>
                </a:extLst>
              </p:cNvPr>
              <p:cNvSpPr/>
              <p:nvPr/>
            </p:nvSpPr>
            <p:spPr>
              <a:xfrm>
                <a:off x="2722050" y="1726902"/>
                <a:ext cx="207264" cy="229562"/>
              </a:xfrm>
              <a:prstGeom prst="ellipse">
                <a:avLst/>
              </a:prstGeom>
              <a:solidFill>
                <a:schemeClr val="bg1"/>
              </a:solidFill>
              <a:ln w="57150" cap="rnd">
                <a:noFill/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23282C"/>
                  </a:solidFill>
                  <a:effectLst/>
                  <a:uLnTx/>
                  <a:uFillTx/>
                  <a:latin typeface="Whitney Light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3789A06-2C62-44C0-B660-6A41FC380438}"/>
                  </a:ext>
                </a:extLst>
              </p:cNvPr>
              <p:cNvSpPr/>
              <p:nvPr/>
            </p:nvSpPr>
            <p:spPr>
              <a:xfrm>
                <a:off x="3127372" y="1726900"/>
                <a:ext cx="3428088" cy="4625097"/>
              </a:xfrm>
              <a:prstGeom prst="rect">
                <a:avLst/>
              </a:prstGeom>
              <a:noFill/>
              <a:ln w="571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0" rIns="72000" bIns="0" rtlCol="0" anchor="t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Los Angeles Apparel is a basics apparel manufacturer and online retailer, passionate about bringing back comfort lines made in the US.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hitney Book" pitchFamily="50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April 2020 saw the brand launch its inaugural affiliate program on the </a:t>
                </a:r>
                <a:r>
                  <a:rPr kumimoji="0" lang="en-US" sz="1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ShareASale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 platform alongside full-service digital marketing agency </a:t>
                </a:r>
                <a:r>
                  <a:rPr kumimoji="0" lang="en-US" sz="1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DMi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 Partners. It can take months for a brand to properly launch and integrate a new sales channel. However, COVID-19 caused a major shift in LA Apparel’s core business and the brand began manufacturing cloth face masks.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hitney Book" pitchFamily="50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Semibold" pitchFamily="50" charset="0"/>
                    <a:ea typeface="+mn-ea"/>
                    <a:cs typeface="+mn-cs"/>
                  </a:rPr>
                  <a:t>Affiliate was deemed a perfect match 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for promoting the new line, making the rapid implementation of its program both a requirement and an obstacle. </a:t>
                </a:r>
                <a:r>
                  <a:rPr kumimoji="0" lang="en-US" sz="1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ShareASale’s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 all-hands-on-deck mentality helped LA Apparel become 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Semibold" pitchFamily="50" charset="0"/>
                    <a:ea typeface="+mn-ea"/>
                    <a:cs typeface="+mn-cs"/>
                  </a:rPr>
                  <a:t>revenue active within 24 hours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. Following the quick and seamless integration on </a:t>
                </a:r>
                <a:r>
                  <a:rPr kumimoji="0" lang="en-US" sz="1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ShareASale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, LA Apparel and </a:t>
                </a:r>
                <a:r>
                  <a:rPr kumimoji="0" lang="en-US" sz="1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DMi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 Partners implemented a content-based strategy to accelerate the new program.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hitney Book" pitchFamily="50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Ultimately, the speed at which </a:t>
                </a:r>
                <a:r>
                  <a:rPr kumimoji="0" lang="en-US" sz="1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DMi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 and </a:t>
                </a:r>
                <a:r>
                  <a:rPr kumimoji="0" lang="en-US" sz="1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ShareASale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 were able to bring LA Apparel’s affiliate program from inception to execution meant publishers' product roundups, a key element of LA Apparel's success, only included a handful of other brands vying for consumer attention. And following an effective activation strategy, the 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Semibold" pitchFamily="50" charset="0"/>
                    <a:ea typeface="+mn-ea"/>
                    <a:cs typeface="+mn-cs"/>
                  </a:rPr>
                  <a:t>brand secured coverage across 35 high-profile mass media publications 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including Business Insider, Mashable, Marie Claire, NY Post, Rolling Stone and Women’s Health, among others.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hitney Book" pitchFamily="50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In just one month - thanks to the tools, technology and quality of partners available on </a:t>
                </a:r>
                <a:r>
                  <a:rPr kumimoji="0" lang="en-US" sz="10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ShareASale</a:t>
                </a:r>
                <a:r>
                  <a: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Book" pitchFamily="50" charset="0"/>
                    <a:ea typeface="+mn-ea"/>
                    <a:cs typeface="+mn-cs"/>
                  </a:rPr>
                  <a:t> - the LA Apparel affiliate program saw marked results (Fig. 1).</a:t>
                </a:r>
              </a:p>
            </p:txBody>
          </p:sp>
        </p:grp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3FF9C163-9BF9-4D10-A340-06A6F351C580}"/>
              </a:ext>
            </a:extLst>
          </p:cNvPr>
          <p:cNvSpPr txBox="1">
            <a:spLocks/>
          </p:cNvSpPr>
          <p:nvPr/>
        </p:nvSpPr>
        <p:spPr>
          <a:xfrm>
            <a:off x="309683" y="320735"/>
            <a:ext cx="6818482" cy="967738"/>
          </a:xfrm>
          <a:prstGeom prst="rect">
            <a:avLst/>
          </a:prstGeom>
        </p:spPr>
        <p:txBody>
          <a:bodyPr lIns="90000" rIns="9000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23282C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hitney Light"/>
                <a:ea typeface="Tahoma" panose="020B0604030504040204" pitchFamily="34" charset="0"/>
                <a:cs typeface="Tahoma" panose="020B0604030504040204" pitchFamily="34" charset="0"/>
              </a:rPr>
              <a:t>Using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hitney Semibold" pitchFamily="50" charset="0"/>
                <a:ea typeface="Tahoma" panose="020B0604030504040204" pitchFamily="34" charset="0"/>
                <a:cs typeface="Tahoma" panose="020B0604030504040204" pitchFamily="34" charset="0"/>
              </a:rPr>
              <a:t>content to drive revenue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hitney Semibold" pitchFamily="50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Whitney Light"/>
                <a:ea typeface="Tahoma" panose="020B0604030504040204" pitchFamily="34" charset="0"/>
                <a:cs typeface="Tahoma" panose="020B0604030504040204" pitchFamily="34" charset="0"/>
              </a:rPr>
              <a:t>during COVID-19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hitney Semibold" pitchFamily="50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Graphic 54">
            <a:extLst>
              <a:ext uri="{FF2B5EF4-FFF2-40B4-BE49-F238E27FC236}">
                <a16:creationId xmlns:a16="http://schemas.microsoft.com/office/drawing/2014/main" id="{227FF150-5F95-48C0-8E8B-DBDA2F9208C0}"/>
              </a:ext>
            </a:extLst>
          </p:cNvPr>
          <p:cNvSpPr/>
          <p:nvPr/>
        </p:nvSpPr>
        <p:spPr>
          <a:xfrm>
            <a:off x="935470" y="6374131"/>
            <a:ext cx="227067" cy="967738"/>
          </a:xfrm>
          <a:custGeom>
            <a:avLst/>
            <a:gdLst>
              <a:gd name="connsiteX0" fmla="*/ 200025 w 400050"/>
              <a:gd name="connsiteY0" fmla="*/ 0 h 1704975"/>
              <a:gd name="connsiteX1" fmla="*/ 0 w 400050"/>
              <a:gd name="connsiteY1" fmla="*/ 200025 h 1704975"/>
              <a:gd name="connsiteX2" fmla="*/ 0 w 400050"/>
              <a:gd name="connsiteY2" fmla="*/ 1504950 h 1704975"/>
              <a:gd name="connsiteX3" fmla="*/ 200025 w 400050"/>
              <a:gd name="connsiteY3" fmla="*/ 1704975 h 1704975"/>
              <a:gd name="connsiteX4" fmla="*/ 400050 w 400050"/>
              <a:gd name="connsiteY4" fmla="*/ 1504950 h 1704975"/>
              <a:gd name="connsiteX5" fmla="*/ 400050 w 400050"/>
              <a:gd name="connsiteY5" fmla="*/ 200025 h 1704975"/>
              <a:gd name="connsiteX6" fmla="*/ 200025 w 400050"/>
              <a:gd name="connsiteY6" fmla="*/ 0 h 1704975"/>
              <a:gd name="connsiteX7" fmla="*/ 201930 w 400050"/>
              <a:gd name="connsiteY7" fmla="*/ 316230 h 1704975"/>
              <a:gd name="connsiteX8" fmla="*/ 100013 w 400050"/>
              <a:gd name="connsiteY8" fmla="*/ 214313 h 1704975"/>
              <a:gd name="connsiteX9" fmla="*/ 201930 w 400050"/>
              <a:gd name="connsiteY9" fmla="*/ 112395 h 1704975"/>
              <a:gd name="connsiteX10" fmla="*/ 303848 w 400050"/>
              <a:gd name="connsiteY10" fmla="*/ 214313 h 1704975"/>
              <a:gd name="connsiteX11" fmla="*/ 201930 w 400050"/>
              <a:gd name="connsiteY11" fmla="*/ 316230 h 170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0050" h="1704975">
                <a:moveTo>
                  <a:pt x="200025" y="0"/>
                </a:moveTo>
                <a:cubicBezTo>
                  <a:pt x="89535" y="0"/>
                  <a:pt x="0" y="89535"/>
                  <a:pt x="0" y="200025"/>
                </a:cubicBezTo>
                <a:lnTo>
                  <a:pt x="0" y="1504950"/>
                </a:lnTo>
                <a:cubicBezTo>
                  <a:pt x="0" y="1615440"/>
                  <a:pt x="89535" y="1704975"/>
                  <a:pt x="200025" y="1704975"/>
                </a:cubicBezTo>
                <a:cubicBezTo>
                  <a:pt x="310515" y="1704975"/>
                  <a:pt x="400050" y="1615440"/>
                  <a:pt x="400050" y="1504950"/>
                </a:cubicBezTo>
                <a:lnTo>
                  <a:pt x="400050" y="200025"/>
                </a:lnTo>
                <a:cubicBezTo>
                  <a:pt x="400050" y="89535"/>
                  <a:pt x="310515" y="0"/>
                  <a:pt x="200025" y="0"/>
                </a:cubicBezTo>
                <a:close/>
                <a:moveTo>
                  <a:pt x="201930" y="316230"/>
                </a:moveTo>
                <a:cubicBezTo>
                  <a:pt x="145733" y="316230"/>
                  <a:pt x="100013" y="270510"/>
                  <a:pt x="100013" y="214313"/>
                </a:cubicBezTo>
                <a:cubicBezTo>
                  <a:pt x="100013" y="158115"/>
                  <a:pt x="145733" y="112395"/>
                  <a:pt x="201930" y="112395"/>
                </a:cubicBezTo>
                <a:cubicBezTo>
                  <a:pt x="258128" y="112395"/>
                  <a:pt x="303848" y="158115"/>
                  <a:pt x="303848" y="214313"/>
                </a:cubicBezTo>
                <a:cubicBezTo>
                  <a:pt x="303848" y="270510"/>
                  <a:pt x="258128" y="316230"/>
                  <a:pt x="201930" y="31623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3282C"/>
              </a:solidFill>
              <a:effectLst/>
              <a:uLnTx/>
              <a:uFillTx/>
              <a:latin typeface="Whitney Light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C57A5E91-DDA2-4A2C-A4F9-0687418EEECB}"/>
              </a:ext>
            </a:extLst>
          </p:cNvPr>
          <p:cNvSpPr/>
          <p:nvPr/>
        </p:nvSpPr>
        <p:spPr>
          <a:xfrm>
            <a:off x="6823592" y="1559443"/>
            <a:ext cx="205322" cy="1026613"/>
          </a:xfrm>
          <a:custGeom>
            <a:avLst/>
            <a:gdLst>
              <a:gd name="connsiteX0" fmla="*/ 476250 w 952500"/>
              <a:gd name="connsiteY0" fmla="*/ 0 h 4762500"/>
              <a:gd name="connsiteX1" fmla="*/ 476250 w 952500"/>
              <a:gd name="connsiteY1" fmla="*/ 0 h 4762500"/>
              <a:gd name="connsiteX2" fmla="*/ 0 w 952500"/>
              <a:gd name="connsiteY2" fmla="*/ 476250 h 4762500"/>
              <a:gd name="connsiteX3" fmla="*/ 0 w 952500"/>
              <a:gd name="connsiteY3" fmla="*/ 4286250 h 4762500"/>
              <a:gd name="connsiteX4" fmla="*/ 476250 w 952500"/>
              <a:gd name="connsiteY4" fmla="*/ 4762500 h 4762500"/>
              <a:gd name="connsiteX5" fmla="*/ 476250 w 952500"/>
              <a:gd name="connsiteY5" fmla="*/ 4762500 h 4762500"/>
              <a:gd name="connsiteX6" fmla="*/ 952500 w 952500"/>
              <a:gd name="connsiteY6" fmla="*/ 4286250 h 4762500"/>
              <a:gd name="connsiteX7" fmla="*/ 952500 w 952500"/>
              <a:gd name="connsiteY7" fmla="*/ 476250 h 4762500"/>
              <a:gd name="connsiteX8" fmla="*/ 476250 w 952500"/>
              <a:gd name="connsiteY8" fmla="*/ 0 h 4762500"/>
              <a:gd name="connsiteX9" fmla="*/ 481013 w 952500"/>
              <a:gd name="connsiteY9" fmla="*/ 752475 h 4762500"/>
              <a:gd name="connsiteX10" fmla="*/ 238125 w 952500"/>
              <a:gd name="connsiteY10" fmla="*/ 509588 h 4762500"/>
              <a:gd name="connsiteX11" fmla="*/ 481013 w 952500"/>
              <a:gd name="connsiteY11" fmla="*/ 266700 h 4762500"/>
              <a:gd name="connsiteX12" fmla="*/ 723900 w 952500"/>
              <a:gd name="connsiteY12" fmla="*/ 509588 h 4762500"/>
              <a:gd name="connsiteX13" fmla="*/ 481013 w 952500"/>
              <a:gd name="connsiteY13" fmla="*/ 752475 h 47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52500" h="4762500">
                <a:moveTo>
                  <a:pt x="476250" y="0"/>
                </a:moveTo>
                <a:lnTo>
                  <a:pt x="476250" y="0"/>
                </a:lnTo>
                <a:cubicBezTo>
                  <a:pt x="213360" y="0"/>
                  <a:pt x="0" y="213360"/>
                  <a:pt x="0" y="476250"/>
                </a:cubicBezTo>
                <a:lnTo>
                  <a:pt x="0" y="4286250"/>
                </a:lnTo>
                <a:cubicBezTo>
                  <a:pt x="0" y="4549140"/>
                  <a:pt x="213360" y="4762500"/>
                  <a:pt x="476250" y="4762500"/>
                </a:cubicBezTo>
                <a:lnTo>
                  <a:pt x="476250" y="4762500"/>
                </a:lnTo>
                <a:cubicBezTo>
                  <a:pt x="739140" y="4762500"/>
                  <a:pt x="952500" y="4549140"/>
                  <a:pt x="952500" y="4286250"/>
                </a:cubicBezTo>
                <a:lnTo>
                  <a:pt x="952500" y="476250"/>
                </a:lnTo>
                <a:cubicBezTo>
                  <a:pt x="952500" y="213360"/>
                  <a:pt x="739140" y="0"/>
                  <a:pt x="476250" y="0"/>
                </a:cubicBezTo>
                <a:close/>
                <a:moveTo>
                  <a:pt x="481013" y="752475"/>
                </a:moveTo>
                <a:cubicBezTo>
                  <a:pt x="346710" y="752475"/>
                  <a:pt x="238125" y="643890"/>
                  <a:pt x="238125" y="509588"/>
                </a:cubicBezTo>
                <a:cubicBezTo>
                  <a:pt x="238125" y="375285"/>
                  <a:pt x="346710" y="266700"/>
                  <a:pt x="481013" y="266700"/>
                </a:cubicBezTo>
                <a:cubicBezTo>
                  <a:pt x="615315" y="266700"/>
                  <a:pt x="723900" y="375285"/>
                  <a:pt x="723900" y="509588"/>
                </a:cubicBezTo>
                <a:cubicBezTo>
                  <a:pt x="723900" y="643890"/>
                  <a:pt x="615315" y="752475"/>
                  <a:pt x="481013" y="752475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3282C"/>
              </a:solidFill>
              <a:effectLst/>
              <a:uLnTx/>
              <a:uFillTx/>
              <a:latin typeface="Whitney Light"/>
              <a:ea typeface="+mn-ea"/>
              <a:cs typeface="+mn-cs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EC57293-5F46-48B4-B158-59C0827C6D83}"/>
              </a:ext>
            </a:extLst>
          </p:cNvPr>
          <p:cNvGrpSpPr/>
          <p:nvPr/>
        </p:nvGrpSpPr>
        <p:grpSpPr>
          <a:xfrm>
            <a:off x="452504" y="4886619"/>
            <a:ext cx="1216238" cy="1374685"/>
            <a:chOff x="452504" y="4886619"/>
            <a:chExt cx="1216238" cy="1374685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04FC3D4-F74E-47CD-A7E4-75A8A00D5E56}"/>
                </a:ext>
              </a:extLst>
            </p:cNvPr>
            <p:cNvSpPr txBox="1"/>
            <p:nvPr/>
          </p:nvSpPr>
          <p:spPr>
            <a:xfrm>
              <a:off x="452504" y="5891972"/>
              <a:ext cx="121623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hitney Light"/>
                  <a:ea typeface="+mn-ea"/>
                  <a:cs typeface="+mn-cs"/>
                </a:rPr>
                <a:t>Learn more in the </a:t>
              </a:r>
              <a:r>
                <a:rPr kumimoji="0" lang="en-GB" sz="900" b="0" i="0" u="none" strike="noStrike" kern="1200" cap="none" spc="0" normalizeH="0" baseline="0" noProof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hitney Semibold" pitchFamily="50" charset="0"/>
                  <a:ea typeface="+mn-ea"/>
                  <a:cs typeface="+mn-cs"/>
                </a:rPr>
                <a:t>Awin</a:t>
              </a:r>
              <a:r>
                <a:rPr kumimoji="0" lang="en-GB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hitney Semibold" pitchFamily="50" charset="0"/>
                  <a:ea typeface="+mn-ea"/>
                  <a:cs typeface="+mn-cs"/>
                </a:rPr>
                <a:t> Report</a:t>
              </a: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1A4DF0CD-028B-44AE-8924-606E62D4B107}"/>
                </a:ext>
              </a:extLst>
            </p:cNvPr>
            <p:cNvGrpSpPr/>
            <p:nvPr/>
          </p:nvGrpSpPr>
          <p:grpSpPr>
            <a:xfrm>
              <a:off x="488484" y="4886619"/>
              <a:ext cx="1121040" cy="980667"/>
              <a:chOff x="488484" y="4886619"/>
              <a:chExt cx="1121040" cy="980667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E657F5AC-C0B9-47DE-9D1D-171498A17F0D}"/>
                  </a:ext>
                </a:extLst>
              </p:cNvPr>
              <p:cNvGrpSpPr/>
              <p:nvPr/>
            </p:nvGrpSpPr>
            <p:grpSpPr>
              <a:xfrm>
                <a:off x="488484" y="4886619"/>
                <a:ext cx="1121040" cy="980667"/>
                <a:chOff x="833585" y="5698185"/>
                <a:chExt cx="1494797" cy="1307623"/>
              </a:xfrm>
            </p:grpSpPr>
            <p:grpSp>
              <p:nvGrpSpPr>
                <p:cNvPr id="73" name="Group 72">
                  <a:extLst>
                    <a:ext uri="{FF2B5EF4-FFF2-40B4-BE49-F238E27FC236}">
                      <a16:creationId xmlns:a16="http://schemas.microsoft.com/office/drawing/2014/main" id="{10AC8DA6-7800-433A-AE10-C5B98617B579}"/>
                    </a:ext>
                  </a:extLst>
                </p:cNvPr>
                <p:cNvGrpSpPr/>
                <p:nvPr/>
              </p:nvGrpSpPr>
              <p:grpSpPr>
                <a:xfrm>
                  <a:off x="833585" y="5698185"/>
                  <a:ext cx="1494797" cy="1307623"/>
                  <a:chOff x="410965" y="5665027"/>
                  <a:chExt cx="1203617" cy="1052904"/>
                </a:xfrm>
              </p:grpSpPr>
              <p:pic>
                <p:nvPicPr>
                  <p:cNvPr id="68" name="Picture 2" descr="http://images.clipartpanda.com/computer-monitor-png-mac-monitor-png.png">
                    <a:hlinkClick r:id="rId6"/>
                    <a:extLst>
                      <a:ext uri="{FF2B5EF4-FFF2-40B4-BE49-F238E27FC236}">
                        <a16:creationId xmlns:a16="http://schemas.microsoft.com/office/drawing/2014/main" id="{3783CF12-0949-4FE2-B71F-B06EC2C7FE2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7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2522"/>
                  <a:stretch/>
                </p:blipFill>
                <p:spPr bwMode="auto">
                  <a:xfrm>
                    <a:off x="410965" y="5665027"/>
                    <a:ext cx="1203617" cy="105290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4762C31-56A0-4F35-9B06-827BF95AEA96}"/>
                      </a:ext>
                    </a:extLst>
                  </p:cNvPr>
                  <p:cNvSpPr/>
                  <p:nvPr/>
                </p:nvSpPr>
                <p:spPr>
                  <a:xfrm>
                    <a:off x="974751" y="6405544"/>
                    <a:ext cx="79894" cy="75940"/>
                  </a:xfrm>
                  <a:prstGeom prst="rect">
                    <a:avLst/>
                  </a:prstGeom>
                  <a:solidFill>
                    <a:srgbClr val="D3D3D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Whitney Ligh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CC071FA9-FC9A-480D-A200-A368F54C1DB3}"/>
                    </a:ext>
                  </a:extLst>
                </p:cNvPr>
                <p:cNvSpPr/>
                <p:nvPr/>
              </p:nvSpPr>
              <p:spPr>
                <a:xfrm>
                  <a:off x="917417" y="5785163"/>
                  <a:ext cx="1336362" cy="75210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Whitney Light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407A3303-20AC-46FD-860A-AFCFC2483B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9715" t="3530" r="9900" b="2278"/>
              <a:stretch/>
            </p:blipFill>
            <p:spPr>
              <a:xfrm>
                <a:off x="551355" y="4958715"/>
                <a:ext cx="1002220" cy="557181"/>
              </a:xfrm>
              <a:prstGeom prst="rect">
                <a:avLst/>
              </a:prstGeom>
            </p:spPr>
          </p:pic>
        </p:grpSp>
      </p:grpSp>
      <p:sp>
        <p:nvSpPr>
          <p:cNvPr id="90" name="Rectangle 89">
            <a:hlinkClick r:id="rId9"/>
            <a:extLst>
              <a:ext uri="{FF2B5EF4-FFF2-40B4-BE49-F238E27FC236}">
                <a16:creationId xmlns:a16="http://schemas.microsoft.com/office/drawing/2014/main" id="{857DFA40-CA39-456A-BCFC-35E8283D1CB7}"/>
              </a:ext>
            </a:extLst>
          </p:cNvPr>
          <p:cNvSpPr/>
          <p:nvPr/>
        </p:nvSpPr>
        <p:spPr>
          <a:xfrm>
            <a:off x="436755" y="4813160"/>
            <a:ext cx="1224495" cy="20448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Whitney Light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6F6E637E-8918-4B6F-8490-39EAE3F8AA68}"/>
              </a:ext>
            </a:extLst>
          </p:cNvPr>
          <p:cNvSpPr txBox="1"/>
          <p:nvPr/>
        </p:nvSpPr>
        <p:spPr>
          <a:xfrm>
            <a:off x="2594580" y="6414154"/>
            <a:ext cx="6569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0"/>
                  </a:prstClr>
                </a:solidFill>
                <a:effectLst/>
                <a:uLnTx/>
                <a:uFillTx/>
                <a:latin typeface="Whitney Light"/>
                <a:ea typeface="+mn-ea"/>
                <a:cs typeface="+mn-cs"/>
              </a:rPr>
              <a:t>Figure 1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23282C">
                  <a:alpha val="50000"/>
                </a:srgbClr>
              </a:solidFill>
              <a:effectLst/>
              <a:uLnTx/>
              <a:uFillTx/>
              <a:latin typeface="Whitney Light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357379-175B-413C-85AA-4E495E32673F}"/>
              </a:ext>
            </a:extLst>
          </p:cNvPr>
          <p:cNvGrpSpPr/>
          <p:nvPr/>
        </p:nvGrpSpPr>
        <p:grpSpPr>
          <a:xfrm>
            <a:off x="2098199" y="3333806"/>
            <a:ext cx="1649722" cy="1224451"/>
            <a:chOff x="2019904" y="3381050"/>
            <a:chExt cx="1649722" cy="1224451"/>
          </a:xfrm>
        </p:grpSpPr>
        <p:sp>
          <p:nvSpPr>
            <p:cNvPr id="33" name="Text Placeholder 17">
              <a:extLst>
                <a:ext uri="{FF2B5EF4-FFF2-40B4-BE49-F238E27FC236}">
                  <a16:creationId xmlns:a16="http://schemas.microsoft.com/office/drawing/2014/main" id="{69B77641-3B8C-4172-9033-1B0DDE198336}"/>
                </a:ext>
              </a:extLst>
            </p:cNvPr>
            <p:cNvSpPr txBox="1">
              <a:spLocks/>
            </p:cNvSpPr>
            <p:nvPr/>
          </p:nvSpPr>
          <p:spPr>
            <a:xfrm>
              <a:off x="2019904" y="4365435"/>
              <a:ext cx="1649722" cy="240066"/>
            </a:xfrm>
            <a:prstGeom prst="rect">
              <a:avLst/>
            </a:prstGeom>
            <a:noFill/>
          </p:spPr>
          <p:txBody>
            <a:bodyPr vert="horz" lIns="91440" tIns="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hitney Light"/>
                  <a:ea typeface="Tahoma" panose="020B0604030504040204" pitchFamily="34" charset="0"/>
                  <a:cs typeface="Tahoma" panose="020B0604030504040204" pitchFamily="34" charset="0"/>
                </a:rPr>
                <a:t>revenue</a:t>
              </a:r>
            </a:p>
          </p:txBody>
        </p:sp>
        <p:sp>
          <p:nvSpPr>
            <p:cNvPr id="34" name="Text Placeholder 14">
              <a:extLst>
                <a:ext uri="{FF2B5EF4-FFF2-40B4-BE49-F238E27FC236}">
                  <a16:creationId xmlns:a16="http://schemas.microsoft.com/office/drawing/2014/main" id="{30BAC298-3138-4551-B3F1-C3D9817E1F7C}"/>
                </a:ext>
              </a:extLst>
            </p:cNvPr>
            <p:cNvSpPr txBox="1">
              <a:spLocks/>
            </p:cNvSpPr>
            <p:nvPr/>
          </p:nvSpPr>
          <p:spPr>
            <a:xfrm>
              <a:off x="2081972" y="3930235"/>
              <a:ext cx="1525587" cy="425822"/>
            </a:xfrm>
            <a:prstGeom prst="rect">
              <a:avLst/>
            </a:prstGeom>
            <a:noFill/>
          </p:spPr>
          <p:txBody>
            <a:bodyPr vert="horz" lIns="91440" tIns="45720" rIns="91440" bIns="46800" rtlCol="0" anchor="b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hitney Semibold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+$1m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A5C0ADD-0B76-4EA8-A16D-5C905B14CC87}"/>
                </a:ext>
              </a:extLst>
            </p:cNvPr>
            <p:cNvGrpSpPr/>
            <p:nvPr/>
          </p:nvGrpSpPr>
          <p:grpSpPr>
            <a:xfrm>
              <a:off x="2650511" y="3381050"/>
              <a:ext cx="388508" cy="425822"/>
              <a:chOff x="530466" y="2195848"/>
              <a:chExt cx="746301" cy="817980"/>
            </a:xfrm>
          </p:grpSpPr>
          <p:grpSp>
            <p:nvGrpSpPr>
              <p:cNvPr id="61" name="Graphic 17">
                <a:extLst>
                  <a:ext uri="{FF2B5EF4-FFF2-40B4-BE49-F238E27FC236}">
                    <a16:creationId xmlns:a16="http://schemas.microsoft.com/office/drawing/2014/main" id="{8F51A2B1-DF7D-42F6-9CA9-8F37EF0A4E5B}"/>
                  </a:ext>
                </a:extLst>
              </p:cNvPr>
              <p:cNvGrpSpPr/>
              <p:nvPr/>
            </p:nvGrpSpPr>
            <p:grpSpPr>
              <a:xfrm>
                <a:off x="693176" y="2195848"/>
                <a:ext cx="421243" cy="459667"/>
                <a:chOff x="693176" y="2195848"/>
                <a:chExt cx="421243" cy="459667"/>
              </a:xfrm>
              <a:solidFill>
                <a:schemeClr val="bg1"/>
              </a:solidFill>
            </p:grpSpPr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0748DD98-5259-40AA-9CD9-414650308CB8}"/>
                    </a:ext>
                  </a:extLst>
                </p:cNvPr>
                <p:cNvSpPr/>
                <p:nvPr/>
              </p:nvSpPr>
              <p:spPr>
                <a:xfrm>
                  <a:off x="867033" y="2195848"/>
                  <a:ext cx="247385" cy="240981"/>
                </a:xfrm>
                <a:custGeom>
                  <a:avLst/>
                  <a:gdLst>
                    <a:gd name="connsiteX0" fmla="*/ 122388 w 247385"/>
                    <a:gd name="connsiteY0" fmla="*/ 0 h 240981"/>
                    <a:gd name="connsiteX1" fmla="*/ 0 w 247385"/>
                    <a:gd name="connsiteY1" fmla="*/ 107920 h 240981"/>
                    <a:gd name="connsiteX2" fmla="*/ 104599 w 247385"/>
                    <a:gd name="connsiteY2" fmla="*/ 151088 h 240981"/>
                    <a:gd name="connsiteX3" fmla="*/ 104599 w 247385"/>
                    <a:gd name="connsiteY3" fmla="*/ 107446 h 240981"/>
                    <a:gd name="connsiteX4" fmla="*/ 74477 w 247385"/>
                    <a:gd name="connsiteY4" fmla="*/ 107446 h 240981"/>
                    <a:gd name="connsiteX5" fmla="*/ 112189 w 247385"/>
                    <a:gd name="connsiteY5" fmla="*/ 70919 h 240981"/>
                    <a:gd name="connsiteX6" fmla="*/ 141363 w 247385"/>
                    <a:gd name="connsiteY6" fmla="*/ 70919 h 240981"/>
                    <a:gd name="connsiteX7" fmla="*/ 141363 w 247385"/>
                    <a:gd name="connsiteY7" fmla="*/ 180736 h 240981"/>
                    <a:gd name="connsiteX8" fmla="*/ 133773 w 247385"/>
                    <a:gd name="connsiteY8" fmla="*/ 180736 h 240981"/>
                    <a:gd name="connsiteX9" fmla="*/ 166268 w 247385"/>
                    <a:gd name="connsiteY9" fmla="*/ 240982 h 240981"/>
                    <a:gd name="connsiteX10" fmla="*/ 247386 w 247385"/>
                    <a:gd name="connsiteY10" fmla="*/ 124760 h 240981"/>
                    <a:gd name="connsiteX11" fmla="*/ 122388 w 247385"/>
                    <a:gd name="connsiteY11" fmla="*/ 0 h 240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47385" h="240981">
                      <a:moveTo>
                        <a:pt x="122388" y="0"/>
                      </a:moveTo>
                      <a:cubicBezTo>
                        <a:pt x="59534" y="0"/>
                        <a:pt x="8302" y="47200"/>
                        <a:pt x="0" y="107920"/>
                      </a:cubicBezTo>
                      <a:cubicBezTo>
                        <a:pt x="39373" y="111715"/>
                        <a:pt x="80169" y="127369"/>
                        <a:pt x="104599" y="151088"/>
                      </a:cubicBezTo>
                      <a:lnTo>
                        <a:pt x="104599" y="107446"/>
                      </a:lnTo>
                      <a:lnTo>
                        <a:pt x="74477" y="107446"/>
                      </a:lnTo>
                      <a:lnTo>
                        <a:pt x="112189" y="70919"/>
                      </a:lnTo>
                      <a:lnTo>
                        <a:pt x="141363" y="70919"/>
                      </a:lnTo>
                      <a:lnTo>
                        <a:pt x="141363" y="180736"/>
                      </a:lnTo>
                      <a:lnTo>
                        <a:pt x="133773" y="180736"/>
                      </a:lnTo>
                      <a:cubicBezTo>
                        <a:pt x="147767" y="193070"/>
                        <a:pt x="158915" y="218923"/>
                        <a:pt x="166268" y="240982"/>
                      </a:cubicBezTo>
                      <a:cubicBezTo>
                        <a:pt x="213468" y="223430"/>
                        <a:pt x="247386" y="178127"/>
                        <a:pt x="247386" y="124760"/>
                      </a:cubicBezTo>
                      <a:cubicBezTo>
                        <a:pt x="247148" y="55739"/>
                        <a:pt x="191172" y="0"/>
                        <a:pt x="122388" y="0"/>
                      </a:cubicBezTo>
                      <a:close/>
                    </a:path>
                  </a:pathLst>
                </a:custGeom>
                <a:grpFill/>
                <a:ln w="23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3282C"/>
                    </a:solidFill>
                    <a:effectLst/>
                    <a:uLnTx/>
                    <a:uFillTx/>
                    <a:latin typeface="Whitney Light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AE99828C-57BA-419A-BFA5-6BBED7854F73}"/>
                    </a:ext>
                  </a:extLst>
                </p:cNvPr>
                <p:cNvSpPr/>
                <p:nvPr/>
              </p:nvSpPr>
              <p:spPr>
                <a:xfrm>
                  <a:off x="693176" y="2335077"/>
                  <a:ext cx="320439" cy="320439"/>
                </a:xfrm>
                <a:custGeom>
                  <a:avLst/>
                  <a:gdLst>
                    <a:gd name="connsiteX0" fmla="*/ 160101 w 320439"/>
                    <a:gd name="connsiteY0" fmla="*/ 0 h 320439"/>
                    <a:gd name="connsiteX1" fmla="*/ 151799 w 320439"/>
                    <a:gd name="connsiteY1" fmla="*/ 237 h 320439"/>
                    <a:gd name="connsiteX2" fmla="*/ 93451 w 320439"/>
                    <a:gd name="connsiteY2" fmla="*/ 14706 h 320439"/>
                    <a:gd name="connsiteX3" fmla="*/ 21347 w 320439"/>
                    <a:gd name="connsiteY3" fmla="*/ 80169 h 320439"/>
                    <a:gd name="connsiteX4" fmla="*/ 0 w 320439"/>
                    <a:gd name="connsiteY4" fmla="*/ 160338 h 320439"/>
                    <a:gd name="connsiteX5" fmla="*/ 44591 w 320439"/>
                    <a:gd name="connsiteY5" fmla="*/ 271104 h 320439"/>
                    <a:gd name="connsiteX6" fmla="*/ 160101 w 320439"/>
                    <a:gd name="connsiteY6" fmla="*/ 320439 h 320439"/>
                    <a:gd name="connsiteX7" fmla="*/ 320439 w 320439"/>
                    <a:gd name="connsiteY7" fmla="*/ 160101 h 320439"/>
                    <a:gd name="connsiteX8" fmla="*/ 160101 w 320439"/>
                    <a:gd name="connsiteY8" fmla="*/ 0 h 320439"/>
                    <a:gd name="connsiteX9" fmla="*/ 186903 w 320439"/>
                    <a:gd name="connsiteY9" fmla="*/ 233629 h 320439"/>
                    <a:gd name="connsiteX10" fmla="*/ 138043 w 320439"/>
                    <a:gd name="connsiteY10" fmla="*/ 233629 h 320439"/>
                    <a:gd name="connsiteX11" fmla="*/ 138043 w 320439"/>
                    <a:gd name="connsiteY11" fmla="*/ 135908 h 320439"/>
                    <a:gd name="connsiteX12" fmla="*/ 97958 w 320439"/>
                    <a:gd name="connsiteY12" fmla="*/ 135908 h 320439"/>
                    <a:gd name="connsiteX13" fmla="*/ 146344 w 320439"/>
                    <a:gd name="connsiteY13" fmla="*/ 87047 h 320439"/>
                    <a:gd name="connsiteX14" fmla="*/ 186666 w 320439"/>
                    <a:gd name="connsiteY14" fmla="*/ 87047 h 320439"/>
                    <a:gd name="connsiteX15" fmla="*/ 186666 w 320439"/>
                    <a:gd name="connsiteY15" fmla="*/ 233629 h 320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20439" h="320439">
                      <a:moveTo>
                        <a:pt x="160101" y="0"/>
                      </a:moveTo>
                      <a:cubicBezTo>
                        <a:pt x="157255" y="0"/>
                        <a:pt x="154646" y="0"/>
                        <a:pt x="151799" y="237"/>
                      </a:cubicBezTo>
                      <a:cubicBezTo>
                        <a:pt x="130927" y="1423"/>
                        <a:pt x="111240" y="6404"/>
                        <a:pt x="93451" y="14706"/>
                      </a:cubicBezTo>
                      <a:cubicBezTo>
                        <a:pt x="63329" y="28462"/>
                        <a:pt x="37950" y="51469"/>
                        <a:pt x="21347" y="80169"/>
                      </a:cubicBezTo>
                      <a:cubicBezTo>
                        <a:pt x="7827" y="103651"/>
                        <a:pt x="0" y="131164"/>
                        <a:pt x="0" y="160338"/>
                      </a:cubicBezTo>
                      <a:cubicBezTo>
                        <a:pt x="0" y="203269"/>
                        <a:pt x="16840" y="242405"/>
                        <a:pt x="44591" y="271104"/>
                      </a:cubicBezTo>
                      <a:cubicBezTo>
                        <a:pt x="73765" y="301464"/>
                        <a:pt x="114798" y="320439"/>
                        <a:pt x="160101" y="320439"/>
                      </a:cubicBezTo>
                      <a:cubicBezTo>
                        <a:pt x="248572" y="320439"/>
                        <a:pt x="320439" y="248572"/>
                        <a:pt x="320439" y="160101"/>
                      </a:cubicBezTo>
                      <a:cubicBezTo>
                        <a:pt x="320202" y="71868"/>
                        <a:pt x="248572" y="0"/>
                        <a:pt x="160101" y="0"/>
                      </a:cubicBezTo>
                      <a:close/>
                      <a:moveTo>
                        <a:pt x="186903" y="233629"/>
                      </a:moveTo>
                      <a:lnTo>
                        <a:pt x="138043" y="233629"/>
                      </a:lnTo>
                      <a:lnTo>
                        <a:pt x="138043" y="135908"/>
                      </a:lnTo>
                      <a:lnTo>
                        <a:pt x="97958" y="135908"/>
                      </a:lnTo>
                      <a:lnTo>
                        <a:pt x="146344" y="87047"/>
                      </a:lnTo>
                      <a:lnTo>
                        <a:pt x="186666" y="87047"/>
                      </a:lnTo>
                      <a:lnTo>
                        <a:pt x="186666" y="233629"/>
                      </a:lnTo>
                      <a:close/>
                    </a:path>
                  </a:pathLst>
                </a:custGeom>
                <a:grpFill/>
                <a:ln w="236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23282C"/>
                    </a:solidFill>
                    <a:effectLst/>
                    <a:uLnTx/>
                    <a:uFillTx/>
                    <a:latin typeface="Whitney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5ADA8D5-E531-4EC9-9733-8E59729C7F50}"/>
                  </a:ext>
                </a:extLst>
              </p:cNvPr>
              <p:cNvSpPr/>
              <p:nvPr/>
            </p:nvSpPr>
            <p:spPr>
              <a:xfrm>
                <a:off x="530466" y="2717214"/>
                <a:ext cx="746301" cy="296614"/>
              </a:xfrm>
              <a:custGeom>
                <a:avLst/>
                <a:gdLst>
                  <a:gd name="connsiteX0" fmla="*/ 708476 w 746301"/>
                  <a:gd name="connsiteY0" fmla="*/ 117141 h 296614"/>
                  <a:gd name="connsiteX1" fmla="*/ 437846 w 746301"/>
                  <a:gd name="connsiteY1" fmla="*/ 279377 h 296614"/>
                  <a:gd name="connsiteX2" fmla="*/ 337991 w 746301"/>
                  <a:gd name="connsiteY2" fmla="*/ 285069 h 296614"/>
                  <a:gd name="connsiteX3" fmla="*/ 213231 w 746301"/>
                  <a:gd name="connsiteY3" fmla="*/ 239292 h 296614"/>
                  <a:gd name="connsiteX4" fmla="*/ 131164 w 746301"/>
                  <a:gd name="connsiteY4" fmla="*/ 239292 h 296614"/>
                  <a:gd name="connsiteX5" fmla="*/ 89182 w 746301"/>
                  <a:gd name="connsiteY5" fmla="*/ 264908 h 296614"/>
                  <a:gd name="connsiteX6" fmla="*/ 0 w 746301"/>
                  <a:gd name="connsiteY6" fmla="*/ 67095 h 296614"/>
                  <a:gd name="connsiteX7" fmla="*/ 117882 w 746301"/>
                  <a:gd name="connsiteY7" fmla="*/ 15388 h 296614"/>
                  <a:gd name="connsiteX8" fmla="*/ 251655 w 746301"/>
                  <a:gd name="connsiteY8" fmla="*/ 25824 h 296614"/>
                  <a:gd name="connsiteX9" fmla="*/ 323760 w 746301"/>
                  <a:gd name="connsiteY9" fmla="*/ 76582 h 296614"/>
                  <a:gd name="connsiteX10" fmla="*/ 428833 w 746301"/>
                  <a:gd name="connsiteY10" fmla="*/ 108602 h 296614"/>
                  <a:gd name="connsiteX11" fmla="*/ 499752 w 746301"/>
                  <a:gd name="connsiteY11" fmla="*/ 142520 h 296614"/>
                  <a:gd name="connsiteX12" fmla="*/ 445199 w 746301"/>
                  <a:gd name="connsiteY12" fmla="*/ 176438 h 296614"/>
                  <a:gd name="connsiteX13" fmla="*/ 342972 w 746301"/>
                  <a:gd name="connsiteY13" fmla="*/ 176438 h 296614"/>
                  <a:gd name="connsiteX14" fmla="*/ 233629 w 746301"/>
                  <a:gd name="connsiteY14" fmla="*/ 150347 h 296614"/>
                  <a:gd name="connsiteX15" fmla="*/ 342972 w 746301"/>
                  <a:gd name="connsiteY15" fmla="*/ 208695 h 296614"/>
                  <a:gd name="connsiteX16" fmla="*/ 445436 w 746301"/>
                  <a:gd name="connsiteY16" fmla="*/ 208695 h 296614"/>
                  <a:gd name="connsiteX17" fmla="*/ 531061 w 746301"/>
                  <a:gd name="connsiteY17" fmla="*/ 142757 h 296614"/>
                  <a:gd name="connsiteX18" fmla="*/ 401557 w 746301"/>
                  <a:gd name="connsiteY18" fmla="*/ 78717 h 296614"/>
                  <a:gd name="connsiteX19" fmla="*/ 385665 w 746301"/>
                  <a:gd name="connsiteY19" fmla="*/ 76108 h 296614"/>
                  <a:gd name="connsiteX20" fmla="*/ 394678 w 746301"/>
                  <a:gd name="connsiteY20" fmla="*/ 70890 h 296614"/>
                  <a:gd name="connsiteX21" fmla="*/ 444488 w 746301"/>
                  <a:gd name="connsiteY21" fmla="*/ 40767 h 296614"/>
                  <a:gd name="connsiteX22" fmla="*/ 548375 w 746301"/>
                  <a:gd name="connsiteY22" fmla="*/ 38632 h 296614"/>
                  <a:gd name="connsiteX23" fmla="*/ 608146 w 746301"/>
                  <a:gd name="connsiteY23" fmla="*/ 15388 h 296614"/>
                  <a:gd name="connsiteX24" fmla="*/ 643250 w 746301"/>
                  <a:gd name="connsiteY24" fmla="*/ 52863 h 296614"/>
                  <a:gd name="connsiteX25" fmla="*/ 739073 w 746301"/>
                  <a:gd name="connsiteY25" fmla="*/ 49068 h 296614"/>
                  <a:gd name="connsiteX26" fmla="*/ 708476 w 746301"/>
                  <a:gd name="connsiteY26" fmla="*/ 117141 h 296614"/>
                  <a:gd name="connsiteX27" fmla="*/ 708476 w 746301"/>
                  <a:gd name="connsiteY27" fmla="*/ 117141 h 296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746301" h="296614">
                    <a:moveTo>
                      <a:pt x="708476" y="117141"/>
                    </a:moveTo>
                    <a:cubicBezTo>
                      <a:pt x="685706" y="133270"/>
                      <a:pt x="468443" y="261588"/>
                      <a:pt x="437846" y="279377"/>
                    </a:cubicBezTo>
                    <a:cubicBezTo>
                      <a:pt x="401794" y="300012"/>
                      <a:pt x="392544" y="302384"/>
                      <a:pt x="337991" y="285069"/>
                    </a:cubicBezTo>
                    <a:cubicBezTo>
                      <a:pt x="301939" y="273684"/>
                      <a:pt x="250232" y="256844"/>
                      <a:pt x="213231" y="239292"/>
                    </a:cubicBezTo>
                    <a:cubicBezTo>
                      <a:pt x="180025" y="223875"/>
                      <a:pt x="156543" y="223163"/>
                      <a:pt x="131164" y="239292"/>
                    </a:cubicBezTo>
                    <a:lnTo>
                      <a:pt x="89182" y="264908"/>
                    </a:lnTo>
                    <a:lnTo>
                      <a:pt x="0" y="67095"/>
                    </a:lnTo>
                    <a:cubicBezTo>
                      <a:pt x="0" y="67095"/>
                      <a:pt x="73291" y="32228"/>
                      <a:pt x="117882" y="15388"/>
                    </a:cubicBezTo>
                    <a:cubicBezTo>
                      <a:pt x="189749" y="-12126"/>
                      <a:pt x="211570" y="919"/>
                      <a:pt x="251655" y="25824"/>
                    </a:cubicBezTo>
                    <a:cubicBezTo>
                      <a:pt x="268495" y="36497"/>
                      <a:pt x="323760" y="76582"/>
                      <a:pt x="323760" y="76582"/>
                    </a:cubicBezTo>
                    <a:cubicBezTo>
                      <a:pt x="323760" y="76582"/>
                      <a:pt x="357915" y="108602"/>
                      <a:pt x="428833" y="108602"/>
                    </a:cubicBezTo>
                    <a:cubicBezTo>
                      <a:pt x="472238" y="108602"/>
                      <a:pt x="499752" y="115718"/>
                      <a:pt x="499752" y="142520"/>
                    </a:cubicBezTo>
                    <a:cubicBezTo>
                      <a:pt x="499752" y="171694"/>
                      <a:pt x="445436" y="176438"/>
                      <a:pt x="445199" y="176438"/>
                    </a:cubicBezTo>
                    <a:lnTo>
                      <a:pt x="342972" y="176438"/>
                    </a:lnTo>
                    <a:cubicBezTo>
                      <a:pt x="297432" y="176438"/>
                      <a:pt x="233629" y="150347"/>
                      <a:pt x="233629" y="150347"/>
                    </a:cubicBezTo>
                    <a:cubicBezTo>
                      <a:pt x="233629" y="150347"/>
                      <a:pt x="287707" y="208695"/>
                      <a:pt x="342972" y="208695"/>
                    </a:cubicBezTo>
                    <a:lnTo>
                      <a:pt x="445436" y="208695"/>
                    </a:lnTo>
                    <a:cubicBezTo>
                      <a:pt x="475085" y="198022"/>
                      <a:pt x="531061" y="190906"/>
                      <a:pt x="531061" y="142757"/>
                    </a:cubicBezTo>
                    <a:cubicBezTo>
                      <a:pt x="531061" y="79903"/>
                      <a:pt x="473899" y="78717"/>
                      <a:pt x="401557" y="78717"/>
                    </a:cubicBezTo>
                    <a:cubicBezTo>
                      <a:pt x="395864" y="78717"/>
                      <a:pt x="390883" y="77056"/>
                      <a:pt x="385665" y="76108"/>
                    </a:cubicBezTo>
                    <a:cubicBezTo>
                      <a:pt x="388512" y="74685"/>
                      <a:pt x="391121" y="72787"/>
                      <a:pt x="394678" y="70890"/>
                    </a:cubicBezTo>
                    <a:cubicBezTo>
                      <a:pt x="407487" y="63537"/>
                      <a:pt x="424801" y="53101"/>
                      <a:pt x="444488" y="40767"/>
                    </a:cubicBezTo>
                    <a:cubicBezTo>
                      <a:pt x="495957" y="8747"/>
                      <a:pt x="522522" y="4714"/>
                      <a:pt x="548375" y="38632"/>
                    </a:cubicBezTo>
                    <a:cubicBezTo>
                      <a:pt x="566402" y="20369"/>
                      <a:pt x="588934" y="15388"/>
                      <a:pt x="608146" y="15388"/>
                    </a:cubicBezTo>
                    <a:cubicBezTo>
                      <a:pt x="629968" y="15388"/>
                      <a:pt x="648231" y="29856"/>
                      <a:pt x="643250" y="52863"/>
                    </a:cubicBezTo>
                    <a:cubicBezTo>
                      <a:pt x="699226" y="19894"/>
                      <a:pt x="726740" y="33177"/>
                      <a:pt x="739073" y="49068"/>
                    </a:cubicBezTo>
                    <a:cubicBezTo>
                      <a:pt x="755202" y="69941"/>
                      <a:pt x="744054" y="91999"/>
                      <a:pt x="708476" y="117141"/>
                    </a:cubicBezTo>
                    <a:lnTo>
                      <a:pt x="708476" y="117141"/>
                    </a:lnTo>
                    <a:close/>
                  </a:path>
                </a:pathLst>
              </a:custGeom>
              <a:solidFill>
                <a:schemeClr val="bg1">
                  <a:alpha val="50000"/>
                </a:schemeClr>
              </a:solidFill>
              <a:ln w="236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282C"/>
                  </a:solidFill>
                  <a:effectLst/>
                  <a:uLnTx/>
                  <a:uFillTx/>
                  <a:latin typeface="Whitney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32AB3EA-0B3E-4955-901B-0DD7426C4212}"/>
              </a:ext>
            </a:extLst>
          </p:cNvPr>
          <p:cNvGrpSpPr/>
          <p:nvPr/>
        </p:nvGrpSpPr>
        <p:grpSpPr>
          <a:xfrm>
            <a:off x="2036131" y="1806788"/>
            <a:ext cx="1773858" cy="1164625"/>
            <a:chOff x="1957836" y="1806788"/>
            <a:chExt cx="1773858" cy="1164625"/>
          </a:xfrm>
        </p:grpSpPr>
        <p:sp>
          <p:nvSpPr>
            <p:cNvPr id="25" name="Text Placeholder 13">
              <a:extLst>
                <a:ext uri="{FF2B5EF4-FFF2-40B4-BE49-F238E27FC236}">
                  <a16:creationId xmlns:a16="http://schemas.microsoft.com/office/drawing/2014/main" id="{B48A4FCB-D301-41AB-A0B5-2A770944E0CC}"/>
                </a:ext>
              </a:extLst>
            </p:cNvPr>
            <p:cNvSpPr txBox="1">
              <a:spLocks/>
            </p:cNvSpPr>
            <p:nvPr/>
          </p:nvSpPr>
          <p:spPr>
            <a:xfrm>
              <a:off x="2081972" y="2316886"/>
              <a:ext cx="1525587" cy="425822"/>
            </a:xfrm>
            <a:prstGeom prst="rect">
              <a:avLst/>
            </a:prstGeom>
            <a:noFill/>
          </p:spPr>
          <p:txBody>
            <a:bodyPr vert="horz" lIns="91440" tIns="45720" rIns="91440" bIns="46800" rtlCol="0" anchor="b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hitney Semibold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12.7%</a:t>
              </a:r>
            </a:p>
          </p:txBody>
        </p:sp>
        <p:sp>
          <p:nvSpPr>
            <p:cNvPr id="26" name="Text Placeholder 16">
              <a:extLst>
                <a:ext uri="{FF2B5EF4-FFF2-40B4-BE49-F238E27FC236}">
                  <a16:creationId xmlns:a16="http://schemas.microsoft.com/office/drawing/2014/main" id="{0F2B28DB-4532-487C-B176-FE86310CDBFD}"/>
                </a:ext>
              </a:extLst>
            </p:cNvPr>
            <p:cNvSpPr txBox="1">
              <a:spLocks/>
            </p:cNvSpPr>
            <p:nvPr/>
          </p:nvSpPr>
          <p:spPr>
            <a:xfrm>
              <a:off x="1957836" y="2731347"/>
              <a:ext cx="1773858" cy="240066"/>
            </a:xfrm>
            <a:prstGeom prst="rect">
              <a:avLst/>
            </a:prstGeom>
            <a:noFill/>
          </p:spPr>
          <p:txBody>
            <a:bodyPr vert="horz" lIns="91440" tIns="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hitney Light"/>
                  <a:ea typeface="Tahoma" panose="020B0604030504040204" pitchFamily="34" charset="0"/>
                  <a:cs typeface="Tahoma" panose="020B0604030504040204" pitchFamily="34" charset="0"/>
                </a:rPr>
                <a:t>conversion rate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20B9269F-E5BA-4231-A0EC-C1BDAE0A15E0}"/>
                </a:ext>
              </a:extLst>
            </p:cNvPr>
            <p:cNvGrpSpPr/>
            <p:nvPr/>
          </p:nvGrpSpPr>
          <p:grpSpPr>
            <a:xfrm>
              <a:off x="2622894" y="1806788"/>
              <a:ext cx="443742" cy="386735"/>
              <a:chOff x="2599493" y="3455185"/>
              <a:chExt cx="443742" cy="386735"/>
            </a:xfrm>
          </p:grpSpPr>
          <p:sp>
            <p:nvSpPr>
              <p:cNvPr id="43" name="Graphic 2">
                <a:extLst>
                  <a:ext uri="{FF2B5EF4-FFF2-40B4-BE49-F238E27FC236}">
                    <a16:creationId xmlns:a16="http://schemas.microsoft.com/office/drawing/2014/main" id="{2F3AEF22-5C32-48BC-96A8-190E57880F85}"/>
                  </a:ext>
                </a:extLst>
              </p:cNvPr>
              <p:cNvSpPr/>
              <p:nvPr/>
            </p:nvSpPr>
            <p:spPr>
              <a:xfrm>
                <a:off x="2642218" y="3574160"/>
                <a:ext cx="401017" cy="267760"/>
              </a:xfrm>
              <a:custGeom>
                <a:avLst/>
                <a:gdLst>
                  <a:gd name="connsiteX0" fmla="*/ 398917 w 401017"/>
                  <a:gd name="connsiteY0" fmla="*/ 47593 h 267760"/>
                  <a:gd name="connsiteX1" fmla="*/ 361347 w 401017"/>
                  <a:gd name="connsiteY1" fmla="*/ 3354 h 267760"/>
                  <a:gd name="connsiteX2" fmla="*/ 348652 w 401017"/>
                  <a:gd name="connsiteY2" fmla="*/ 3611 h 267760"/>
                  <a:gd name="connsiteX3" fmla="*/ 312492 w 401017"/>
                  <a:gd name="connsiteY3" fmla="*/ 49132 h 267760"/>
                  <a:gd name="connsiteX4" fmla="*/ 316338 w 401017"/>
                  <a:gd name="connsiteY4" fmla="*/ 56825 h 267760"/>
                  <a:gd name="connsiteX5" fmla="*/ 342497 w 401017"/>
                  <a:gd name="connsiteY5" fmla="*/ 56312 h 267760"/>
                  <a:gd name="connsiteX6" fmla="*/ 343779 w 401017"/>
                  <a:gd name="connsiteY6" fmla="*/ 76444 h 267760"/>
                  <a:gd name="connsiteX7" fmla="*/ 181058 w 401017"/>
                  <a:gd name="connsiteY7" fmla="*/ 235190 h 267760"/>
                  <a:gd name="connsiteX8" fmla="*/ 35776 w 401017"/>
                  <a:gd name="connsiteY8" fmla="*/ 141584 h 267760"/>
                  <a:gd name="connsiteX9" fmla="*/ 0 w 401017"/>
                  <a:gd name="connsiteY9" fmla="*/ 141584 h 267760"/>
                  <a:gd name="connsiteX10" fmla="*/ 181058 w 401017"/>
                  <a:gd name="connsiteY10" fmla="*/ 267760 h 267760"/>
                  <a:gd name="connsiteX11" fmla="*/ 376349 w 401017"/>
                  <a:gd name="connsiteY11" fmla="*/ 74521 h 267760"/>
                  <a:gd name="connsiteX12" fmla="*/ 375323 w 401017"/>
                  <a:gd name="connsiteY12" fmla="*/ 55928 h 267760"/>
                  <a:gd name="connsiteX13" fmla="*/ 395455 w 401017"/>
                  <a:gd name="connsiteY13" fmla="*/ 55543 h 267760"/>
                  <a:gd name="connsiteX14" fmla="*/ 398917 w 401017"/>
                  <a:gd name="connsiteY14" fmla="*/ 47593 h 2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1017" h="267760">
                    <a:moveTo>
                      <a:pt x="398917" y="47593"/>
                    </a:moveTo>
                    <a:lnTo>
                      <a:pt x="361347" y="3354"/>
                    </a:lnTo>
                    <a:cubicBezTo>
                      <a:pt x="354807" y="-4340"/>
                      <a:pt x="348652" y="3611"/>
                      <a:pt x="348652" y="3611"/>
                    </a:cubicBezTo>
                    <a:lnTo>
                      <a:pt x="312492" y="49132"/>
                    </a:lnTo>
                    <a:cubicBezTo>
                      <a:pt x="306208" y="57082"/>
                      <a:pt x="316338" y="56825"/>
                      <a:pt x="316338" y="56825"/>
                    </a:cubicBezTo>
                    <a:lnTo>
                      <a:pt x="342497" y="56312"/>
                    </a:lnTo>
                    <a:cubicBezTo>
                      <a:pt x="343266" y="62852"/>
                      <a:pt x="343779" y="69520"/>
                      <a:pt x="343779" y="76444"/>
                    </a:cubicBezTo>
                    <a:cubicBezTo>
                      <a:pt x="343779" y="166332"/>
                      <a:pt x="270946" y="235190"/>
                      <a:pt x="181058" y="235190"/>
                    </a:cubicBezTo>
                    <a:cubicBezTo>
                      <a:pt x="117457" y="235190"/>
                      <a:pt x="62575" y="201338"/>
                      <a:pt x="35776" y="141584"/>
                    </a:cubicBezTo>
                    <a:lnTo>
                      <a:pt x="0" y="141584"/>
                    </a:lnTo>
                    <a:cubicBezTo>
                      <a:pt x="28980" y="219290"/>
                      <a:pt x="98992" y="267760"/>
                      <a:pt x="181058" y="267760"/>
                    </a:cubicBezTo>
                    <a:cubicBezTo>
                      <a:pt x="288898" y="267760"/>
                      <a:pt x="376349" y="182360"/>
                      <a:pt x="376349" y="74521"/>
                    </a:cubicBezTo>
                    <a:cubicBezTo>
                      <a:pt x="376349" y="67981"/>
                      <a:pt x="375965" y="61826"/>
                      <a:pt x="375323" y="55928"/>
                    </a:cubicBezTo>
                    <a:lnTo>
                      <a:pt x="395455" y="55543"/>
                    </a:lnTo>
                    <a:cubicBezTo>
                      <a:pt x="405457" y="55287"/>
                      <a:pt x="398917" y="47593"/>
                      <a:pt x="398917" y="47593"/>
                    </a:cubicBezTo>
                    <a:close/>
                  </a:path>
                </a:pathLst>
              </a:custGeom>
              <a:solidFill>
                <a:srgbClr val="FFFFFF">
                  <a:alpha val="50196"/>
                </a:srgbClr>
              </a:solidFill>
              <a:ln w="12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282C"/>
                  </a:solidFill>
                  <a:effectLst/>
                  <a:uLnTx/>
                  <a:uFillTx/>
                  <a:latin typeface="Whitney Light"/>
                  <a:ea typeface="+mn-ea"/>
                  <a:cs typeface="+mn-cs"/>
                </a:endParaRPr>
              </a:p>
            </p:txBody>
          </p:sp>
          <p:sp>
            <p:nvSpPr>
              <p:cNvPr id="44" name="Graphic 2">
                <a:extLst>
                  <a:ext uri="{FF2B5EF4-FFF2-40B4-BE49-F238E27FC236}">
                    <a16:creationId xmlns:a16="http://schemas.microsoft.com/office/drawing/2014/main" id="{CB276F7D-AF0E-401A-907C-6D07CABE3C15}"/>
                  </a:ext>
                </a:extLst>
              </p:cNvPr>
              <p:cNvSpPr/>
              <p:nvPr/>
            </p:nvSpPr>
            <p:spPr>
              <a:xfrm>
                <a:off x="2599493" y="3455185"/>
                <a:ext cx="386119" cy="227780"/>
              </a:xfrm>
              <a:custGeom>
                <a:avLst/>
                <a:gdLst>
                  <a:gd name="connsiteX0" fmla="*/ 223654 w 386119"/>
                  <a:gd name="connsiteY0" fmla="*/ 0 h 227780"/>
                  <a:gd name="connsiteX1" fmla="*/ 29645 w 386119"/>
                  <a:gd name="connsiteY1" fmla="*/ 170928 h 227780"/>
                  <a:gd name="connsiteX2" fmla="*/ 5667 w 386119"/>
                  <a:gd name="connsiteY2" fmla="*/ 170928 h 227780"/>
                  <a:gd name="connsiteX3" fmla="*/ 1948 w 386119"/>
                  <a:gd name="connsiteY3" fmla="*/ 179263 h 227780"/>
                  <a:gd name="connsiteX4" fmla="*/ 38750 w 386119"/>
                  <a:gd name="connsiteY4" fmla="*/ 224271 h 227780"/>
                  <a:gd name="connsiteX5" fmla="*/ 51444 w 386119"/>
                  <a:gd name="connsiteY5" fmla="*/ 224399 h 227780"/>
                  <a:gd name="connsiteX6" fmla="*/ 88374 w 386119"/>
                  <a:gd name="connsiteY6" fmla="*/ 179263 h 227780"/>
                  <a:gd name="connsiteX7" fmla="*/ 84655 w 386119"/>
                  <a:gd name="connsiteY7" fmla="*/ 170928 h 227780"/>
                  <a:gd name="connsiteX8" fmla="*/ 62472 w 386119"/>
                  <a:gd name="connsiteY8" fmla="*/ 170928 h 227780"/>
                  <a:gd name="connsiteX9" fmla="*/ 223654 w 386119"/>
                  <a:gd name="connsiteY9" fmla="*/ 31672 h 227780"/>
                  <a:gd name="connsiteX10" fmla="*/ 346753 w 386119"/>
                  <a:gd name="connsiteY10" fmla="*/ 88734 h 227780"/>
                  <a:gd name="connsiteX11" fmla="*/ 386119 w 386119"/>
                  <a:gd name="connsiteY11" fmla="*/ 86939 h 227780"/>
                  <a:gd name="connsiteX12" fmla="*/ 223654 w 386119"/>
                  <a:gd name="connsiteY12" fmla="*/ 0 h 227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119" h="227780">
                    <a:moveTo>
                      <a:pt x="223654" y="0"/>
                    </a:moveTo>
                    <a:cubicBezTo>
                      <a:pt x="123380" y="0"/>
                      <a:pt x="40673" y="73859"/>
                      <a:pt x="29645" y="170928"/>
                    </a:cubicBezTo>
                    <a:lnTo>
                      <a:pt x="5667" y="170928"/>
                    </a:lnTo>
                    <a:cubicBezTo>
                      <a:pt x="-4335" y="170928"/>
                      <a:pt x="1948" y="179263"/>
                      <a:pt x="1948" y="179263"/>
                    </a:cubicBezTo>
                    <a:lnTo>
                      <a:pt x="38750" y="224271"/>
                    </a:lnTo>
                    <a:cubicBezTo>
                      <a:pt x="45161" y="232093"/>
                      <a:pt x="51444" y="224399"/>
                      <a:pt x="51444" y="224399"/>
                    </a:cubicBezTo>
                    <a:lnTo>
                      <a:pt x="88374" y="179263"/>
                    </a:lnTo>
                    <a:cubicBezTo>
                      <a:pt x="94785" y="171441"/>
                      <a:pt x="84655" y="170928"/>
                      <a:pt x="84655" y="170928"/>
                    </a:cubicBezTo>
                    <a:lnTo>
                      <a:pt x="62472" y="170928"/>
                    </a:lnTo>
                    <a:cubicBezTo>
                      <a:pt x="73371" y="91811"/>
                      <a:pt x="141460" y="31672"/>
                      <a:pt x="223654" y="31672"/>
                    </a:cubicBezTo>
                    <a:cubicBezTo>
                      <a:pt x="272894" y="31672"/>
                      <a:pt x="317004" y="54240"/>
                      <a:pt x="346753" y="88734"/>
                    </a:cubicBezTo>
                    <a:lnTo>
                      <a:pt x="386119" y="86939"/>
                    </a:lnTo>
                    <a:cubicBezTo>
                      <a:pt x="351241" y="34493"/>
                      <a:pt x="291487" y="0"/>
                      <a:pt x="2236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282C"/>
                  </a:solidFill>
                  <a:effectLst/>
                  <a:uLnTx/>
                  <a:uFillTx/>
                  <a:latin typeface="Whitney Ligh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9120763-E254-46E6-AA47-234E01925EEE}"/>
              </a:ext>
            </a:extLst>
          </p:cNvPr>
          <p:cNvGrpSpPr/>
          <p:nvPr/>
        </p:nvGrpSpPr>
        <p:grpSpPr>
          <a:xfrm>
            <a:off x="1850213" y="4920650"/>
            <a:ext cx="2145695" cy="1353111"/>
            <a:chOff x="1771918" y="5121429"/>
            <a:chExt cx="2145695" cy="1353111"/>
          </a:xfrm>
        </p:grpSpPr>
        <p:sp>
          <p:nvSpPr>
            <p:cNvPr id="39" name="Text Placeholder 15">
              <a:extLst>
                <a:ext uri="{FF2B5EF4-FFF2-40B4-BE49-F238E27FC236}">
                  <a16:creationId xmlns:a16="http://schemas.microsoft.com/office/drawing/2014/main" id="{2DEC089B-33F8-42A2-A367-D07BD3B6D32F}"/>
                </a:ext>
              </a:extLst>
            </p:cNvPr>
            <p:cNvSpPr txBox="1">
              <a:spLocks/>
            </p:cNvSpPr>
            <p:nvPr/>
          </p:nvSpPr>
          <p:spPr>
            <a:xfrm>
              <a:off x="2081972" y="5617524"/>
              <a:ext cx="1525587" cy="425822"/>
            </a:xfrm>
            <a:prstGeom prst="rect">
              <a:avLst/>
            </a:prstGeom>
            <a:noFill/>
          </p:spPr>
          <p:txBody>
            <a:bodyPr vert="horz" lIns="91440" tIns="45720" rIns="91440" bIns="46800" rtlCol="0" anchor="b" anchorCtr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hitney Semibold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40%</a:t>
              </a:r>
            </a:p>
          </p:txBody>
        </p:sp>
        <p:sp>
          <p:nvSpPr>
            <p:cNvPr id="40" name="Text Placeholder 18">
              <a:extLst>
                <a:ext uri="{FF2B5EF4-FFF2-40B4-BE49-F238E27FC236}">
                  <a16:creationId xmlns:a16="http://schemas.microsoft.com/office/drawing/2014/main" id="{4227AC7A-95B1-44E8-B5F2-5DD7A7E41FBD}"/>
                </a:ext>
              </a:extLst>
            </p:cNvPr>
            <p:cNvSpPr txBox="1">
              <a:spLocks/>
            </p:cNvSpPr>
            <p:nvPr/>
          </p:nvSpPr>
          <p:spPr>
            <a:xfrm>
              <a:off x="1771918" y="6040575"/>
              <a:ext cx="2145695" cy="433965"/>
            </a:xfrm>
            <a:prstGeom prst="rect">
              <a:avLst/>
            </a:prstGeom>
            <a:noFill/>
          </p:spPr>
          <p:txBody>
            <a:bodyPr vert="horz" wrap="square" lIns="91440" tIns="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rgbClr val="23282C"/>
                  </a:solidFill>
                  <a:latin typeface="Whitney Book" pitchFamily="50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3282C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Whitney Light"/>
                  <a:ea typeface="Tahoma" panose="020B0604030504040204" pitchFamily="34" charset="0"/>
                  <a:cs typeface="Tahoma" panose="020B0604030504040204" pitchFamily="34" charset="0"/>
                </a:rPr>
                <a:t>new customers making second purchase</a:t>
              </a:r>
            </a:p>
          </p:txBody>
        </p:sp>
        <p:grpSp>
          <p:nvGrpSpPr>
            <p:cNvPr id="45" name="Graphic 5">
              <a:extLst>
                <a:ext uri="{FF2B5EF4-FFF2-40B4-BE49-F238E27FC236}">
                  <a16:creationId xmlns:a16="http://schemas.microsoft.com/office/drawing/2014/main" id="{D7EB44E0-24F5-4317-A246-BE2385B59F76}"/>
                </a:ext>
              </a:extLst>
            </p:cNvPr>
            <p:cNvGrpSpPr/>
            <p:nvPr/>
          </p:nvGrpSpPr>
          <p:grpSpPr>
            <a:xfrm>
              <a:off x="2571710" y="5121429"/>
              <a:ext cx="546110" cy="356041"/>
              <a:chOff x="2571710" y="5127245"/>
              <a:chExt cx="546110" cy="356041"/>
            </a:xfrm>
            <a:solidFill>
              <a:schemeClr val="bg1"/>
            </a:solidFill>
          </p:grpSpPr>
          <p:sp>
            <p:nvSpPr>
              <p:cNvPr id="46" name="Graphic 5">
                <a:extLst>
                  <a:ext uri="{FF2B5EF4-FFF2-40B4-BE49-F238E27FC236}">
                    <a16:creationId xmlns:a16="http://schemas.microsoft.com/office/drawing/2014/main" id="{C0B4987D-0847-4DF5-9CB5-6A6B1A50B5D6}"/>
                  </a:ext>
                </a:extLst>
              </p:cNvPr>
              <p:cNvSpPr/>
              <p:nvPr/>
            </p:nvSpPr>
            <p:spPr>
              <a:xfrm>
                <a:off x="2770253" y="5127245"/>
                <a:ext cx="149024" cy="149024"/>
              </a:xfrm>
              <a:custGeom>
                <a:avLst/>
                <a:gdLst>
                  <a:gd name="connsiteX0" fmla="*/ 74512 w 149024"/>
                  <a:gd name="connsiteY0" fmla="*/ 0 h 149024"/>
                  <a:gd name="connsiteX1" fmla="*/ 149024 w 149024"/>
                  <a:gd name="connsiteY1" fmla="*/ 74512 h 149024"/>
                  <a:gd name="connsiteX2" fmla="*/ 74512 w 149024"/>
                  <a:gd name="connsiteY2" fmla="*/ 149024 h 149024"/>
                  <a:gd name="connsiteX3" fmla="*/ 0 w 149024"/>
                  <a:gd name="connsiteY3" fmla="*/ 74512 h 149024"/>
                  <a:gd name="connsiteX4" fmla="*/ 74512 w 149024"/>
                  <a:gd name="connsiteY4" fmla="*/ 0 h 149024"/>
                  <a:gd name="connsiteX5" fmla="*/ 74512 w 149024"/>
                  <a:gd name="connsiteY5" fmla="*/ 0 h 149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9024" h="149024">
                    <a:moveTo>
                      <a:pt x="74512" y="0"/>
                    </a:moveTo>
                    <a:cubicBezTo>
                      <a:pt x="116845" y="0"/>
                      <a:pt x="149024" y="32179"/>
                      <a:pt x="149024" y="74512"/>
                    </a:cubicBezTo>
                    <a:cubicBezTo>
                      <a:pt x="147306" y="116845"/>
                      <a:pt x="115127" y="149024"/>
                      <a:pt x="74512" y="149024"/>
                    </a:cubicBezTo>
                    <a:cubicBezTo>
                      <a:pt x="32179" y="149024"/>
                      <a:pt x="0" y="115127"/>
                      <a:pt x="0" y="74512"/>
                    </a:cubicBezTo>
                    <a:cubicBezTo>
                      <a:pt x="0" y="32179"/>
                      <a:pt x="32179" y="0"/>
                      <a:pt x="74512" y="0"/>
                    </a:cubicBezTo>
                    <a:lnTo>
                      <a:pt x="74512" y="0"/>
                    </a:lnTo>
                    <a:close/>
                  </a:path>
                </a:pathLst>
              </a:custGeom>
              <a:solidFill>
                <a:schemeClr val="bg1"/>
              </a:solidFill>
              <a:ln w="15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282C"/>
                  </a:solidFill>
                  <a:effectLst/>
                  <a:uLnTx/>
                  <a:uFillTx/>
                  <a:latin typeface="Whitney Light"/>
                  <a:ea typeface="+mn-ea"/>
                  <a:cs typeface="+mn-cs"/>
                </a:endParaRPr>
              </a:p>
            </p:txBody>
          </p:sp>
          <p:sp>
            <p:nvSpPr>
              <p:cNvPr id="47" name="Graphic 5">
                <a:extLst>
                  <a:ext uri="{FF2B5EF4-FFF2-40B4-BE49-F238E27FC236}">
                    <a16:creationId xmlns:a16="http://schemas.microsoft.com/office/drawing/2014/main" id="{64D3615B-4FAC-4884-AFCB-899FCB1AB595}"/>
                  </a:ext>
                </a:extLst>
              </p:cNvPr>
              <p:cNvSpPr/>
              <p:nvPr/>
            </p:nvSpPr>
            <p:spPr>
              <a:xfrm>
                <a:off x="2611387" y="5183637"/>
                <a:ext cx="95912" cy="96069"/>
              </a:xfrm>
              <a:custGeom>
                <a:avLst/>
                <a:gdLst>
                  <a:gd name="connsiteX0" fmla="*/ 47956 w 95912"/>
                  <a:gd name="connsiteY0" fmla="*/ 0 h 96069"/>
                  <a:gd name="connsiteX1" fmla="*/ 95913 w 95912"/>
                  <a:gd name="connsiteY1" fmla="*/ 48894 h 96069"/>
                  <a:gd name="connsiteX2" fmla="*/ 47956 w 95912"/>
                  <a:gd name="connsiteY2" fmla="*/ 96069 h 96069"/>
                  <a:gd name="connsiteX3" fmla="*/ 0 w 95912"/>
                  <a:gd name="connsiteY3" fmla="*/ 48894 h 96069"/>
                  <a:gd name="connsiteX4" fmla="*/ 47956 w 95912"/>
                  <a:gd name="connsiteY4" fmla="*/ 0 h 96069"/>
                  <a:gd name="connsiteX5" fmla="*/ 47956 w 95912"/>
                  <a:gd name="connsiteY5" fmla="*/ 0 h 96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912" h="96069">
                    <a:moveTo>
                      <a:pt x="47956" y="0"/>
                    </a:moveTo>
                    <a:cubicBezTo>
                      <a:pt x="76074" y="0"/>
                      <a:pt x="95913" y="21869"/>
                      <a:pt x="95913" y="48894"/>
                    </a:cubicBezTo>
                    <a:cubicBezTo>
                      <a:pt x="95913" y="75918"/>
                      <a:pt x="76074" y="96069"/>
                      <a:pt x="47956" y="96069"/>
                    </a:cubicBezTo>
                    <a:cubicBezTo>
                      <a:pt x="21401" y="94351"/>
                      <a:pt x="0" y="77480"/>
                      <a:pt x="0" y="48894"/>
                    </a:cubicBezTo>
                    <a:cubicBezTo>
                      <a:pt x="0" y="21869"/>
                      <a:pt x="21557" y="0"/>
                      <a:pt x="47956" y="0"/>
                    </a:cubicBezTo>
                    <a:lnTo>
                      <a:pt x="47956" y="0"/>
                    </a:lnTo>
                    <a:close/>
                  </a:path>
                </a:pathLst>
              </a:custGeom>
              <a:solidFill>
                <a:srgbClr val="FFFFFF">
                  <a:alpha val="50196"/>
                </a:srgbClr>
              </a:solidFill>
              <a:ln w="15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282C"/>
                  </a:solidFill>
                  <a:effectLst/>
                  <a:uLnTx/>
                  <a:uFillTx/>
                  <a:latin typeface="Whitney Light"/>
                  <a:ea typeface="+mn-ea"/>
                  <a:cs typeface="+mn-cs"/>
                </a:endParaRPr>
              </a:p>
            </p:txBody>
          </p:sp>
          <p:sp>
            <p:nvSpPr>
              <p:cNvPr id="48" name="Graphic 5">
                <a:extLst>
                  <a:ext uri="{FF2B5EF4-FFF2-40B4-BE49-F238E27FC236}">
                    <a16:creationId xmlns:a16="http://schemas.microsoft.com/office/drawing/2014/main" id="{AACD5A3F-9291-405E-834B-6927868BD311}"/>
                  </a:ext>
                </a:extLst>
              </p:cNvPr>
              <p:cNvSpPr/>
              <p:nvPr/>
            </p:nvSpPr>
            <p:spPr>
              <a:xfrm>
                <a:off x="2978793" y="5183480"/>
                <a:ext cx="99349" cy="96225"/>
              </a:xfrm>
              <a:custGeom>
                <a:avLst/>
                <a:gdLst>
                  <a:gd name="connsiteX0" fmla="*/ 0 w 99349"/>
                  <a:gd name="connsiteY0" fmla="*/ 48113 h 96225"/>
                  <a:gd name="connsiteX1" fmla="*/ 49675 w 99349"/>
                  <a:gd name="connsiteY1" fmla="*/ 0 h 96225"/>
                  <a:gd name="connsiteX2" fmla="*/ 99350 w 99349"/>
                  <a:gd name="connsiteY2" fmla="*/ 48113 h 96225"/>
                  <a:gd name="connsiteX3" fmla="*/ 49675 w 99349"/>
                  <a:gd name="connsiteY3" fmla="*/ 96225 h 96225"/>
                  <a:gd name="connsiteX4" fmla="*/ 0 w 99349"/>
                  <a:gd name="connsiteY4" fmla="*/ 48113 h 96225"/>
                  <a:gd name="connsiteX5" fmla="*/ 0 w 99349"/>
                  <a:gd name="connsiteY5" fmla="*/ 48113 h 96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49" h="96225">
                    <a:moveTo>
                      <a:pt x="0" y="48113"/>
                    </a:moveTo>
                    <a:cubicBezTo>
                      <a:pt x="0" y="21557"/>
                      <a:pt x="22182" y="0"/>
                      <a:pt x="49675" y="0"/>
                    </a:cubicBezTo>
                    <a:cubicBezTo>
                      <a:pt x="77168" y="0"/>
                      <a:pt x="99350" y="21557"/>
                      <a:pt x="99350" y="48113"/>
                    </a:cubicBezTo>
                    <a:cubicBezTo>
                      <a:pt x="99350" y="74668"/>
                      <a:pt x="77168" y="96225"/>
                      <a:pt x="49675" y="96225"/>
                    </a:cubicBezTo>
                    <a:cubicBezTo>
                      <a:pt x="22182" y="96225"/>
                      <a:pt x="0" y="74668"/>
                      <a:pt x="0" y="48113"/>
                    </a:cubicBezTo>
                    <a:lnTo>
                      <a:pt x="0" y="48113"/>
                    </a:lnTo>
                    <a:close/>
                  </a:path>
                </a:pathLst>
              </a:custGeom>
              <a:solidFill>
                <a:srgbClr val="FFFFFF">
                  <a:alpha val="50196"/>
                </a:srgbClr>
              </a:solidFill>
              <a:ln w="15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282C"/>
                  </a:solidFill>
                  <a:effectLst/>
                  <a:uLnTx/>
                  <a:uFillTx/>
                  <a:latin typeface="Whitney Light"/>
                  <a:ea typeface="+mn-ea"/>
                  <a:cs typeface="+mn-cs"/>
                </a:endParaRPr>
              </a:p>
            </p:txBody>
          </p:sp>
          <p:sp>
            <p:nvSpPr>
              <p:cNvPr id="49" name="Graphic 5">
                <a:extLst>
                  <a:ext uri="{FF2B5EF4-FFF2-40B4-BE49-F238E27FC236}">
                    <a16:creationId xmlns:a16="http://schemas.microsoft.com/office/drawing/2014/main" id="{70725F9F-3977-4442-A43D-396BB0E1CDA3}"/>
                  </a:ext>
                </a:extLst>
              </p:cNvPr>
              <p:cNvSpPr/>
              <p:nvPr/>
            </p:nvSpPr>
            <p:spPr>
              <a:xfrm>
                <a:off x="2714017" y="5279706"/>
                <a:ext cx="261495" cy="203580"/>
              </a:xfrm>
              <a:custGeom>
                <a:avLst/>
                <a:gdLst>
                  <a:gd name="connsiteX0" fmla="*/ 66233 w 261495"/>
                  <a:gd name="connsiteY0" fmla="*/ 0 h 203580"/>
                  <a:gd name="connsiteX1" fmla="*/ 130748 w 261495"/>
                  <a:gd name="connsiteY1" fmla="*/ 23744 h 203580"/>
                  <a:gd name="connsiteX2" fmla="*/ 195263 w 261495"/>
                  <a:gd name="connsiteY2" fmla="*/ 0 h 203580"/>
                  <a:gd name="connsiteX3" fmla="*/ 261496 w 261495"/>
                  <a:gd name="connsiteY3" fmla="*/ 106848 h 203580"/>
                  <a:gd name="connsiteX4" fmla="*/ 261496 w 261495"/>
                  <a:gd name="connsiteY4" fmla="*/ 157772 h 203580"/>
                  <a:gd name="connsiteX5" fmla="*/ 0 w 261495"/>
                  <a:gd name="connsiteY5" fmla="*/ 157772 h 203580"/>
                  <a:gd name="connsiteX6" fmla="*/ 0 w 261495"/>
                  <a:gd name="connsiteY6" fmla="*/ 106848 h 203580"/>
                  <a:gd name="connsiteX7" fmla="*/ 66233 w 261495"/>
                  <a:gd name="connsiteY7" fmla="*/ 0 h 203580"/>
                  <a:gd name="connsiteX8" fmla="*/ 66233 w 261495"/>
                  <a:gd name="connsiteY8" fmla="*/ 0 h 20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1495" h="203580">
                    <a:moveTo>
                      <a:pt x="66233" y="0"/>
                    </a:moveTo>
                    <a:cubicBezTo>
                      <a:pt x="83260" y="15309"/>
                      <a:pt x="105286" y="23744"/>
                      <a:pt x="130748" y="23744"/>
                    </a:cubicBezTo>
                    <a:cubicBezTo>
                      <a:pt x="154492" y="23744"/>
                      <a:pt x="178236" y="15309"/>
                      <a:pt x="195263" y="0"/>
                    </a:cubicBezTo>
                    <a:cubicBezTo>
                      <a:pt x="234315" y="18589"/>
                      <a:pt x="261496" y="52487"/>
                      <a:pt x="261496" y="106848"/>
                    </a:cubicBezTo>
                    <a:cubicBezTo>
                      <a:pt x="261496" y="157772"/>
                      <a:pt x="261496" y="157772"/>
                      <a:pt x="261496" y="157772"/>
                    </a:cubicBezTo>
                    <a:cubicBezTo>
                      <a:pt x="173237" y="218850"/>
                      <a:pt x="89977" y="218850"/>
                      <a:pt x="0" y="157772"/>
                    </a:cubicBezTo>
                    <a:cubicBezTo>
                      <a:pt x="0" y="106848"/>
                      <a:pt x="0" y="106848"/>
                      <a:pt x="0" y="106848"/>
                    </a:cubicBezTo>
                    <a:cubicBezTo>
                      <a:pt x="0" y="52487"/>
                      <a:pt x="27181" y="18589"/>
                      <a:pt x="66233" y="0"/>
                    </a:cubicBezTo>
                    <a:lnTo>
                      <a:pt x="66233" y="0"/>
                    </a:lnTo>
                    <a:close/>
                  </a:path>
                </a:pathLst>
              </a:custGeom>
              <a:solidFill>
                <a:schemeClr val="bg1"/>
              </a:solidFill>
              <a:ln w="15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282C"/>
                  </a:solidFill>
                  <a:effectLst/>
                  <a:uLnTx/>
                  <a:uFillTx/>
                  <a:latin typeface="Whitney Light"/>
                  <a:ea typeface="+mn-ea"/>
                  <a:cs typeface="+mn-cs"/>
                </a:endParaRPr>
              </a:p>
            </p:txBody>
          </p:sp>
          <p:sp>
            <p:nvSpPr>
              <p:cNvPr id="50" name="Graphic 5">
                <a:extLst>
                  <a:ext uri="{FF2B5EF4-FFF2-40B4-BE49-F238E27FC236}">
                    <a16:creationId xmlns:a16="http://schemas.microsoft.com/office/drawing/2014/main" id="{66E343F7-7D94-4129-B7C8-3F854F140072}"/>
                  </a:ext>
                </a:extLst>
              </p:cNvPr>
              <p:cNvSpPr/>
              <p:nvPr/>
            </p:nvSpPr>
            <p:spPr>
              <a:xfrm>
                <a:off x="2571710" y="5289391"/>
                <a:ext cx="145587" cy="137223"/>
              </a:xfrm>
              <a:custGeom>
                <a:avLst/>
                <a:gdLst>
                  <a:gd name="connsiteX0" fmla="*/ 136996 w 145587"/>
                  <a:gd name="connsiteY0" fmla="*/ 156 h 137223"/>
                  <a:gd name="connsiteX1" fmla="*/ 145588 w 145587"/>
                  <a:gd name="connsiteY1" fmla="*/ 7029 h 137223"/>
                  <a:gd name="connsiteX2" fmla="*/ 116533 w 145587"/>
                  <a:gd name="connsiteY2" fmla="*/ 96225 h 137223"/>
                  <a:gd name="connsiteX3" fmla="*/ 116533 w 145587"/>
                  <a:gd name="connsiteY3" fmla="*/ 134028 h 137223"/>
                  <a:gd name="connsiteX4" fmla="*/ 0 w 145587"/>
                  <a:gd name="connsiteY4" fmla="*/ 106535 h 137223"/>
                  <a:gd name="connsiteX5" fmla="*/ 0 w 145587"/>
                  <a:gd name="connsiteY5" fmla="*/ 72169 h 137223"/>
                  <a:gd name="connsiteX6" fmla="*/ 42802 w 145587"/>
                  <a:gd name="connsiteY6" fmla="*/ 0 h 137223"/>
                  <a:gd name="connsiteX7" fmla="*/ 89040 w 145587"/>
                  <a:gd name="connsiteY7" fmla="*/ 15465 h 137223"/>
                  <a:gd name="connsiteX8" fmla="*/ 136996 w 145587"/>
                  <a:gd name="connsiteY8" fmla="*/ 156 h 137223"/>
                  <a:gd name="connsiteX9" fmla="*/ 136996 w 145587"/>
                  <a:gd name="connsiteY9" fmla="*/ 156 h 13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5587" h="137223">
                    <a:moveTo>
                      <a:pt x="136996" y="156"/>
                    </a:moveTo>
                    <a:cubicBezTo>
                      <a:pt x="140433" y="1875"/>
                      <a:pt x="142151" y="3593"/>
                      <a:pt x="145588" y="7029"/>
                    </a:cubicBezTo>
                    <a:cubicBezTo>
                      <a:pt x="128405" y="29367"/>
                      <a:pt x="116533" y="60297"/>
                      <a:pt x="116533" y="96225"/>
                    </a:cubicBezTo>
                    <a:cubicBezTo>
                      <a:pt x="116533" y="134028"/>
                      <a:pt x="116533" y="134028"/>
                      <a:pt x="116533" y="134028"/>
                    </a:cubicBezTo>
                    <a:cubicBezTo>
                      <a:pt x="77168" y="142620"/>
                      <a:pt x="39365" y="134028"/>
                      <a:pt x="0" y="106535"/>
                    </a:cubicBezTo>
                    <a:cubicBezTo>
                      <a:pt x="0" y="72169"/>
                      <a:pt x="0" y="72169"/>
                      <a:pt x="0" y="72169"/>
                    </a:cubicBezTo>
                    <a:cubicBezTo>
                      <a:pt x="0" y="36085"/>
                      <a:pt x="18901" y="13746"/>
                      <a:pt x="42802" y="0"/>
                    </a:cubicBezTo>
                    <a:cubicBezTo>
                      <a:pt x="56548" y="10310"/>
                      <a:pt x="71857" y="15465"/>
                      <a:pt x="89040" y="15465"/>
                    </a:cubicBezTo>
                    <a:cubicBezTo>
                      <a:pt x="107941" y="15621"/>
                      <a:pt x="123406" y="10466"/>
                      <a:pt x="136996" y="156"/>
                    </a:cubicBezTo>
                    <a:lnTo>
                      <a:pt x="136996" y="156"/>
                    </a:lnTo>
                    <a:close/>
                  </a:path>
                </a:pathLst>
              </a:custGeom>
              <a:solidFill>
                <a:srgbClr val="FFFFFF">
                  <a:alpha val="50196"/>
                </a:srgbClr>
              </a:solidFill>
              <a:ln w="15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282C"/>
                  </a:solidFill>
                  <a:effectLst/>
                  <a:uLnTx/>
                  <a:uFillTx/>
                  <a:latin typeface="Whitney Light"/>
                  <a:ea typeface="+mn-ea"/>
                  <a:cs typeface="+mn-cs"/>
                </a:endParaRPr>
              </a:p>
            </p:txBody>
          </p:sp>
          <p:sp>
            <p:nvSpPr>
              <p:cNvPr id="51" name="Graphic 5">
                <a:extLst>
                  <a:ext uri="{FF2B5EF4-FFF2-40B4-BE49-F238E27FC236}">
                    <a16:creationId xmlns:a16="http://schemas.microsoft.com/office/drawing/2014/main" id="{D983D009-F60B-4267-BEE8-634CCC9010B8}"/>
                  </a:ext>
                </a:extLst>
              </p:cNvPr>
              <p:cNvSpPr/>
              <p:nvPr/>
            </p:nvSpPr>
            <p:spPr>
              <a:xfrm>
                <a:off x="2972232" y="5289547"/>
                <a:ext cx="145587" cy="137223"/>
              </a:xfrm>
              <a:custGeom>
                <a:avLst/>
                <a:gdLst>
                  <a:gd name="connsiteX0" fmla="*/ 8592 w 145587"/>
                  <a:gd name="connsiteY0" fmla="*/ 0 h 137223"/>
                  <a:gd name="connsiteX1" fmla="*/ 56548 w 145587"/>
                  <a:gd name="connsiteY1" fmla="*/ 15465 h 137223"/>
                  <a:gd name="connsiteX2" fmla="*/ 102786 w 145587"/>
                  <a:gd name="connsiteY2" fmla="*/ 0 h 137223"/>
                  <a:gd name="connsiteX3" fmla="*/ 145588 w 145587"/>
                  <a:gd name="connsiteY3" fmla="*/ 72169 h 137223"/>
                  <a:gd name="connsiteX4" fmla="*/ 145588 w 145587"/>
                  <a:gd name="connsiteY4" fmla="*/ 106535 h 137223"/>
                  <a:gd name="connsiteX5" fmla="*/ 29055 w 145587"/>
                  <a:gd name="connsiteY5" fmla="*/ 134028 h 137223"/>
                  <a:gd name="connsiteX6" fmla="*/ 29055 w 145587"/>
                  <a:gd name="connsiteY6" fmla="*/ 96225 h 137223"/>
                  <a:gd name="connsiteX7" fmla="*/ 0 w 145587"/>
                  <a:gd name="connsiteY7" fmla="*/ 7029 h 137223"/>
                  <a:gd name="connsiteX8" fmla="*/ 8592 w 145587"/>
                  <a:gd name="connsiteY8" fmla="*/ 0 h 137223"/>
                  <a:gd name="connsiteX9" fmla="*/ 8592 w 145587"/>
                  <a:gd name="connsiteY9" fmla="*/ 0 h 13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5587" h="137223">
                    <a:moveTo>
                      <a:pt x="8592" y="0"/>
                    </a:moveTo>
                    <a:cubicBezTo>
                      <a:pt x="22338" y="10310"/>
                      <a:pt x="37647" y="15465"/>
                      <a:pt x="56548" y="15465"/>
                    </a:cubicBezTo>
                    <a:cubicBezTo>
                      <a:pt x="73731" y="15465"/>
                      <a:pt x="89040" y="10310"/>
                      <a:pt x="102786" y="0"/>
                    </a:cubicBezTo>
                    <a:cubicBezTo>
                      <a:pt x="126842" y="12028"/>
                      <a:pt x="145588" y="36085"/>
                      <a:pt x="145588" y="72169"/>
                    </a:cubicBezTo>
                    <a:cubicBezTo>
                      <a:pt x="145588" y="106535"/>
                      <a:pt x="145588" y="106535"/>
                      <a:pt x="145588" y="106535"/>
                    </a:cubicBezTo>
                    <a:cubicBezTo>
                      <a:pt x="106223" y="134028"/>
                      <a:pt x="66702" y="142620"/>
                      <a:pt x="29055" y="134028"/>
                    </a:cubicBezTo>
                    <a:cubicBezTo>
                      <a:pt x="29055" y="96225"/>
                      <a:pt x="29055" y="96225"/>
                      <a:pt x="29055" y="96225"/>
                    </a:cubicBezTo>
                    <a:cubicBezTo>
                      <a:pt x="29055" y="60141"/>
                      <a:pt x="17027" y="29211"/>
                      <a:pt x="0" y="7029"/>
                    </a:cubicBezTo>
                    <a:cubicBezTo>
                      <a:pt x="3437" y="3437"/>
                      <a:pt x="5155" y="1718"/>
                      <a:pt x="8592" y="0"/>
                    </a:cubicBezTo>
                    <a:lnTo>
                      <a:pt x="8592" y="0"/>
                    </a:lnTo>
                    <a:close/>
                  </a:path>
                </a:pathLst>
              </a:custGeom>
              <a:solidFill>
                <a:srgbClr val="FFFFFF">
                  <a:alpha val="50196"/>
                </a:srgbClr>
              </a:solidFill>
              <a:ln w="15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23282C"/>
                  </a:solidFill>
                  <a:effectLst/>
                  <a:uLnTx/>
                  <a:uFillTx/>
                  <a:latin typeface="Whitney Light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EC9F6983-3724-4D4E-AFE4-50B87C5CEF9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50" y="832449"/>
            <a:ext cx="1393794" cy="557518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B442F4F-345B-4CE9-AD6D-D882C65A673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719" y="803814"/>
            <a:ext cx="928330" cy="371332"/>
          </a:xfrm>
          <a:prstGeom prst="rect">
            <a:avLst/>
          </a:prstGeom>
        </p:spPr>
      </p:pic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FF6CC57-6BED-48E3-A6C8-72FE851BE3C2}"/>
              </a:ext>
            </a:extLst>
          </p:cNvPr>
          <p:cNvSpPr/>
          <p:nvPr/>
        </p:nvSpPr>
        <p:spPr>
          <a:xfrm>
            <a:off x="6035877" y="4098834"/>
            <a:ext cx="346127" cy="1730640"/>
          </a:xfrm>
          <a:custGeom>
            <a:avLst/>
            <a:gdLst>
              <a:gd name="connsiteX0" fmla="*/ 476250 w 952500"/>
              <a:gd name="connsiteY0" fmla="*/ 0 h 4762500"/>
              <a:gd name="connsiteX1" fmla="*/ 476250 w 952500"/>
              <a:gd name="connsiteY1" fmla="*/ 0 h 4762500"/>
              <a:gd name="connsiteX2" fmla="*/ 0 w 952500"/>
              <a:gd name="connsiteY2" fmla="*/ 476250 h 4762500"/>
              <a:gd name="connsiteX3" fmla="*/ 0 w 952500"/>
              <a:gd name="connsiteY3" fmla="*/ 4286250 h 4762500"/>
              <a:gd name="connsiteX4" fmla="*/ 476250 w 952500"/>
              <a:gd name="connsiteY4" fmla="*/ 4762500 h 4762500"/>
              <a:gd name="connsiteX5" fmla="*/ 476250 w 952500"/>
              <a:gd name="connsiteY5" fmla="*/ 4762500 h 4762500"/>
              <a:gd name="connsiteX6" fmla="*/ 952500 w 952500"/>
              <a:gd name="connsiteY6" fmla="*/ 4286250 h 4762500"/>
              <a:gd name="connsiteX7" fmla="*/ 952500 w 952500"/>
              <a:gd name="connsiteY7" fmla="*/ 476250 h 4762500"/>
              <a:gd name="connsiteX8" fmla="*/ 476250 w 952500"/>
              <a:gd name="connsiteY8" fmla="*/ 0 h 4762500"/>
              <a:gd name="connsiteX9" fmla="*/ 481013 w 952500"/>
              <a:gd name="connsiteY9" fmla="*/ 752475 h 4762500"/>
              <a:gd name="connsiteX10" fmla="*/ 238125 w 952500"/>
              <a:gd name="connsiteY10" fmla="*/ 509588 h 4762500"/>
              <a:gd name="connsiteX11" fmla="*/ 481013 w 952500"/>
              <a:gd name="connsiteY11" fmla="*/ 266700 h 4762500"/>
              <a:gd name="connsiteX12" fmla="*/ 723900 w 952500"/>
              <a:gd name="connsiteY12" fmla="*/ 509588 h 4762500"/>
              <a:gd name="connsiteX13" fmla="*/ 481013 w 952500"/>
              <a:gd name="connsiteY13" fmla="*/ 752475 h 47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52500" h="4762500">
                <a:moveTo>
                  <a:pt x="476250" y="0"/>
                </a:moveTo>
                <a:lnTo>
                  <a:pt x="476250" y="0"/>
                </a:lnTo>
                <a:cubicBezTo>
                  <a:pt x="213360" y="0"/>
                  <a:pt x="0" y="213360"/>
                  <a:pt x="0" y="476250"/>
                </a:cubicBezTo>
                <a:lnTo>
                  <a:pt x="0" y="4286250"/>
                </a:lnTo>
                <a:cubicBezTo>
                  <a:pt x="0" y="4549140"/>
                  <a:pt x="213360" y="4762500"/>
                  <a:pt x="476250" y="4762500"/>
                </a:cubicBezTo>
                <a:lnTo>
                  <a:pt x="476250" y="4762500"/>
                </a:lnTo>
                <a:cubicBezTo>
                  <a:pt x="739140" y="4762500"/>
                  <a:pt x="952500" y="4549140"/>
                  <a:pt x="952500" y="4286250"/>
                </a:cubicBezTo>
                <a:lnTo>
                  <a:pt x="952500" y="476250"/>
                </a:lnTo>
                <a:cubicBezTo>
                  <a:pt x="952500" y="213360"/>
                  <a:pt x="739140" y="0"/>
                  <a:pt x="476250" y="0"/>
                </a:cubicBezTo>
                <a:close/>
                <a:moveTo>
                  <a:pt x="481013" y="752475"/>
                </a:moveTo>
                <a:cubicBezTo>
                  <a:pt x="346710" y="752475"/>
                  <a:pt x="238125" y="643890"/>
                  <a:pt x="238125" y="509588"/>
                </a:cubicBezTo>
                <a:cubicBezTo>
                  <a:pt x="238125" y="375285"/>
                  <a:pt x="346710" y="266700"/>
                  <a:pt x="481013" y="266700"/>
                </a:cubicBezTo>
                <a:cubicBezTo>
                  <a:pt x="615315" y="266700"/>
                  <a:pt x="723900" y="375285"/>
                  <a:pt x="723900" y="509588"/>
                </a:cubicBezTo>
                <a:cubicBezTo>
                  <a:pt x="723900" y="643890"/>
                  <a:pt x="615315" y="752475"/>
                  <a:pt x="481013" y="752475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3282C"/>
              </a:solidFill>
              <a:effectLst/>
              <a:uLnTx/>
              <a:uFillTx/>
              <a:latin typeface="Whitney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61093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4_Office Theme">
  <a:themeElements>
    <a:clrScheme name="Custom 1">
      <a:dk1>
        <a:srgbClr val="23282C"/>
      </a:dk1>
      <a:lt1>
        <a:sysClr val="window" lastClr="FFFFFF"/>
      </a:lt1>
      <a:dk2>
        <a:srgbClr val="23282C"/>
      </a:dk2>
      <a:lt2>
        <a:srgbClr val="919395"/>
      </a:lt2>
      <a:accent1>
        <a:srgbClr val="FF6600"/>
      </a:accent1>
      <a:accent2>
        <a:srgbClr val="DE0833"/>
      </a:accent2>
      <a:accent3>
        <a:srgbClr val="FAB418"/>
      </a:accent3>
      <a:accent4>
        <a:srgbClr val="442993"/>
      </a:accent4>
      <a:accent5>
        <a:srgbClr val="5756D5"/>
      </a:accent5>
      <a:accent6>
        <a:srgbClr val="20AEBC"/>
      </a:accent6>
      <a:hlink>
        <a:srgbClr val="009AFF"/>
      </a:hlink>
      <a:folHlink>
        <a:srgbClr val="00568B"/>
      </a:folHlink>
    </a:clrScheme>
    <a:fontScheme name="Awin fonts">
      <a:majorFont>
        <a:latin typeface="Whitney Medium"/>
        <a:ea typeface=""/>
        <a:cs typeface=""/>
      </a:majorFont>
      <a:minorFont>
        <a:latin typeface="Whitney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_2020 Master Template_Whitney" id="{0D68FA0C-F9F3-4EE9-A44D-591B12EA99DE}" vid="{0C625F62-0EBC-4BE7-8B2E-5872912A309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1D03B41314384896F70E2D89BC16CB" ma:contentTypeVersion="13" ma:contentTypeDescription="Create a new document." ma:contentTypeScope="" ma:versionID="680930bd1090c6bcaadc0b973824178a">
  <xsd:schema xmlns:xsd="http://www.w3.org/2001/XMLSchema" xmlns:xs="http://www.w3.org/2001/XMLSchema" xmlns:p="http://schemas.microsoft.com/office/2006/metadata/properties" xmlns:ns2="01700b5f-5b2e-4648-8828-f98b5b7bfd4b" xmlns:ns3="53b2b6c3-3a22-4c68-9035-fc7a297c432b" targetNamespace="http://schemas.microsoft.com/office/2006/metadata/properties" ma:root="true" ma:fieldsID="3902b49eced7c35d02858e653b594b4c" ns2:_="" ns3:_="">
    <xsd:import namespace="01700b5f-5b2e-4648-8828-f98b5b7bfd4b"/>
    <xsd:import namespace="53b2b6c3-3a22-4c68-9035-fc7a297c432b"/>
    <xsd:element name="properties">
      <xsd:complexType>
        <xsd:sequence>
          <xsd:element name="documentManagement">
            <xsd:complexType>
              <xsd:all>
                <xsd:element ref="ns2:Location" minOccurs="0"/>
                <xsd:element ref="ns2:Activity_x0020_Type" minOccurs="0"/>
                <xsd:element ref="ns2:Sector" minOccurs="0"/>
                <xsd:element ref="ns2:MediaServiceMetadata" minOccurs="0"/>
                <xsd:element ref="ns2:MediaServiceFastMetadata" minOccurs="0"/>
                <xsd:element ref="ns2:Status" minOccurs="0"/>
                <xsd:element ref="ns2:OriginallyPublished" minOccurs="0"/>
                <xsd:element ref="ns2:External_x002f_Internal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700b5f-5b2e-4648-8828-f98b5b7bfd4b" elementFormDefault="qualified">
    <xsd:import namespace="http://schemas.microsoft.com/office/2006/documentManagement/types"/>
    <xsd:import namespace="http://schemas.microsoft.com/office/infopath/2007/PartnerControls"/>
    <xsd:element name="Location" ma:index="8" nillable="true" ma:displayName="Market" ma:format="Dropdown" ma:internalName="Location">
      <xsd:simpleType>
        <xsd:restriction base="dms:Choice">
          <xsd:enumeration value="Australia"/>
          <xsd:enumeration value="Benelux"/>
          <xsd:enumeration value="Brazil"/>
          <xsd:enumeration value="Eastern Europe"/>
          <xsd:enumeration value="France"/>
          <xsd:enumeration value="DACH"/>
          <xsd:enumeration value="Italy"/>
          <xsd:enumeration value="Nordics"/>
          <xsd:enumeration value="Spain"/>
          <xsd:enumeration value="UK"/>
          <xsd:enumeration value="US"/>
          <xsd:enumeration value="Global"/>
        </xsd:restriction>
      </xsd:simpleType>
    </xsd:element>
    <xsd:element name="Activity_x0020_Type" ma:index="9" nillable="true" ma:displayName="Activity Type" ma:format="Dropdown" ma:internalName="Activity_x0020_Type">
      <xsd:simpleType>
        <xsd:union memberTypes="dms:Text">
          <xsd:simpleType>
            <xsd:restriction base="dms:Choice">
              <xsd:enumeration value="Incentive"/>
              <xsd:enumeration value="Influencer"/>
              <xsd:enumeration value="Mobile"/>
              <xsd:enumeration value="Content"/>
              <xsd:enumeration value="Media House"/>
              <xsd:enumeration value="Email"/>
              <xsd:enumeration value="Attribution"/>
              <xsd:enumeration value="Tech Partner"/>
              <xsd:enumeration value="New Customers"/>
              <xsd:enumeration value="Brand-to-Brand"/>
              <xsd:enumeration value="Loyalty/Rewards"/>
              <xsd:enumeration value="Strategic"/>
            </xsd:restriction>
          </xsd:simpleType>
        </xsd:union>
      </xsd:simpleType>
    </xsd:element>
    <xsd:element name="Sector" ma:index="10" nillable="true" ma:displayName="Sector" ma:format="Dropdown" ma:internalName="Sector">
      <xsd:simpleType>
        <xsd:union memberTypes="dms:Text">
          <xsd:simpleType>
            <xsd:restriction base="dms:Choice">
              <xsd:enumeration value="Retail"/>
              <xsd:enumeration value="Fashion"/>
              <xsd:enumeration value="Travel"/>
              <xsd:enumeration value="Finance"/>
              <xsd:enumeration value="Telecoms"/>
              <xsd:enumeration value="Other"/>
            </xsd:restriction>
          </xsd:simpleType>
        </xsd:union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Status" ma:index="13" nillable="true" ma:displayName="Case Status" ma:default="To be reviewed" ma:format="Dropdown" ma:internalName="Status">
      <xsd:simpleType>
        <xsd:restriction base="dms:Choice">
          <xsd:enumeration value="Published"/>
          <xsd:enumeration value="To be reviewed"/>
        </xsd:restriction>
      </xsd:simpleType>
    </xsd:element>
    <xsd:element name="OriginallyPublished" ma:index="14" nillable="true" ma:displayName="Originally Published" ma:description="The year the case study was originally published." ma:format="Dropdown" ma:internalName="OriginallyPublished">
      <xsd:simpleType>
        <xsd:restriction base="dms:Text">
          <xsd:maxLength value="255"/>
        </xsd:restriction>
      </xsd:simpleType>
    </xsd:element>
    <xsd:element name="External_x002f_Internal" ma:index="15" nillable="true" ma:displayName="External/Internal" ma:description="Describes whether you can share this case study externally with clients, or if it is for internal use only." ma:format="Dropdown" ma:internalName="External_x002f_Internal">
      <xsd:simpleType>
        <xsd:restriction base="dms:Choice">
          <xsd:enumeration value="External"/>
          <xsd:enumeration value="Internal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2b6c3-3a22-4c68-9035-fc7a297c432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01700b5f-5b2e-4648-8828-f98b5b7bfd4b">Published</Status>
    <Location xmlns="01700b5f-5b2e-4648-8828-f98b5b7bfd4b">US</Location>
    <Sector xmlns="01700b5f-5b2e-4648-8828-f98b5b7bfd4b">Fashion</Sector>
    <Activity_x0020_Type xmlns="01700b5f-5b2e-4648-8828-f98b5b7bfd4b">Media House</Activity_x0020_Type>
    <OriginallyPublished xmlns="01700b5f-5b2e-4648-8828-f98b5b7bfd4b">2020</OriginallyPublished>
    <External_x002f_Internal xmlns="01700b5f-5b2e-4648-8828-f98b5b7bfd4b">External</External_x002f_Internal>
  </documentManagement>
</p:properties>
</file>

<file path=customXml/itemProps1.xml><?xml version="1.0" encoding="utf-8"?>
<ds:datastoreItem xmlns:ds="http://schemas.openxmlformats.org/officeDocument/2006/customXml" ds:itemID="{FAFEB55B-BCBF-4C92-B39D-A562F91B424F}"/>
</file>

<file path=customXml/itemProps2.xml><?xml version="1.0" encoding="utf-8"?>
<ds:datastoreItem xmlns:ds="http://schemas.openxmlformats.org/officeDocument/2006/customXml" ds:itemID="{3A76FDD2-CEA6-4593-9FFE-9FB291E36F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7A008D-583C-41F5-9AB7-4E2E630CF807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01700b5f-5b2e-4648-8828-f98b5b7bfd4b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359</Words>
  <Application>Microsoft Office PowerPoint</Application>
  <PresentationFormat>Widescreen</PresentationFormat>
  <Paragraphs>23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Tahoma</vt:lpstr>
      <vt:lpstr>Whitney Book</vt:lpstr>
      <vt:lpstr>Whitney Light</vt:lpstr>
      <vt:lpstr>Whitney Medium</vt:lpstr>
      <vt:lpstr>Whitney Semibold</vt:lpstr>
      <vt:lpstr>4_Office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Davinson</dc:creator>
  <cp:lastModifiedBy>Robert Davinson</cp:lastModifiedBy>
  <cp:revision>1</cp:revision>
  <dcterms:created xsi:type="dcterms:W3CDTF">2021-11-02T10:21:27Z</dcterms:created>
  <dcterms:modified xsi:type="dcterms:W3CDTF">2021-11-02T10:21:53Z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0x010100F71D03B41314384896F70E2D89BC16CB</vt:lpwstr>
  </property>
</Properties>
</file>